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95" r:id="rId4"/>
    <p:sldId id="287" r:id="rId5"/>
    <p:sldId id="288" r:id="rId6"/>
    <p:sldId id="296" r:id="rId7"/>
    <p:sldId id="292" r:id="rId8"/>
    <p:sldId id="294" r:id="rId9"/>
    <p:sldId id="297" r:id="rId10"/>
    <p:sldId id="258" r:id="rId11"/>
    <p:sldId id="260" r:id="rId12"/>
    <p:sldId id="263" r:id="rId13"/>
    <p:sldId id="283" r:id="rId14"/>
    <p:sldId id="286" r:id="rId15"/>
    <p:sldId id="281" r:id="rId16"/>
    <p:sldId id="298" r:id="rId17"/>
    <p:sldId id="284" r:id="rId18"/>
    <p:sldId id="259" r:id="rId19"/>
    <p:sldId id="265" r:id="rId20"/>
    <p:sldId id="268" r:id="rId21"/>
    <p:sldId id="269" r:id="rId22"/>
    <p:sldId id="271" r:id="rId23"/>
    <p:sldId id="267" r:id="rId24"/>
    <p:sldId id="273" r:id="rId25"/>
    <p:sldId id="266" r:id="rId26"/>
    <p:sldId id="277" r:id="rId27"/>
    <p:sldId id="274" r:id="rId28"/>
    <p:sldId id="280" r:id="rId29"/>
    <p:sldId id="276" r:id="rId30"/>
    <p:sldId id="278" r:id="rId31"/>
    <p:sldId id="285" r:id="rId32"/>
    <p:sldId id="279"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8DDC4-7E67-4DA8-AC0C-C3B9F2D39614}" type="datetimeFigureOut">
              <a:rPr kumimoji="1" lang="ja-JP" altLang="en-US" smtClean="0"/>
              <a:t>2016/7/13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1F7B4-1E8D-44B7-B8CC-93BA0FDFD270}" type="slidenum">
              <a:rPr kumimoji="1" lang="ja-JP" altLang="en-US" smtClean="0"/>
              <a:t>‹#›</a:t>
            </a:fld>
            <a:endParaRPr kumimoji="1" lang="ja-JP" altLang="en-US"/>
          </a:p>
        </p:txBody>
      </p:sp>
    </p:spTree>
    <p:extLst>
      <p:ext uri="{BB962C8B-B14F-4D97-AF65-F5344CB8AC3E}">
        <p14:creationId xmlns:p14="http://schemas.microsoft.com/office/powerpoint/2010/main" val="6881494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21F7B4-1E8D-44B7-B8CC-93BA0FDFD270}" type="slidenum">
              <a:rPr kumimoji="1" lang="ja-JP" altLang="en-US" smtClean="0"/>
              <a:t>10</a:t>
            </a:fld>
            <a:endParaRPr kumimoji="1" lang="ja-JP" altLang="en-US"/>
          </a:p>
        </p:txBody>
      </p:sp>
    </p:spTree>
    <p:extLst>
      <p:ext uri="{BB962C8B-B14F-4D97-AF65-F5344CB8AC3E}">
        <p14:creationId xmlns:p14="http://schemas.microsoft.com/office/powerpoint/2010/main" val="246167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21F7B4-1E8D-44B7-B8CC-93BA0FDFD270}" type="slidenum">
              <a:rPr kumimoji="1" lang="ja-JP" altLang="en-US" smtClean="0"/>
              <a:t>31</a:t>
            </a:fld>
            <a:endParaRPr kumimoji="1" lang="ja-JP" altLang="en-US"/>
          </a:p>
        </p:txBody>
      </p:sp>
    </p:spTree>
    <p:extLst>
      <p:ext uri="{BB962C8B-B14F-4D97-AF65-F5344CB8AC3E}">
        <p14:creationId xmlns:p14="http://schemas.microsoft.com/office/powerpoint/2010/main" val="232993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smtClean="0">
                <a:solidFill>
                  <a:schemeClr val="tx1"/>
                </a:solidFill>
                <a:effectLst/>
                <a:latin typeface="+mn-lt"/>
                <a:ea typeface="+mn-ea"/>
                <a:cs typeface="+mn-cs"/>
              </a:rPr>
              <a:t>スタンフォード大学地下実験室を改造し、刑務所が作られ。新聞広告などで集めた普通の大学生など</a:t>
            </a:r>
            <a:r>
              <a:rPr kumimoji="1" lang="en-US" altLang="ja-JP" sz="1200" b="0" i="0" kern="1200" dirty="0" smtClean="0">
                <a:solidFill>
                  <a:schemeClr val="tx1"/>
                </a:solidFill>
                <a:effectLst/>
                <a:latin typeface="+mn-lt"/>
                <a:ea typeface="+mn-ea"/>
                <a:cs typeface="+mn-cs"/>
              </a:rPr>
              <a:t>70</a:t>
            </a:r>
            <a:r>
              <a:rPr kumimoji="1" lang="ja-JP" altLang="en-US" sz="1200" b="0" i="0" kern="1200" dirty="0" smtClean="0">
                <a:solidFill>
                  <a:schemeClr val="tx1"/>
                </a:solidFill>
                <a:effectLst/>
                <a:latin typeface="+mn-lt"/>
                <a:ea typeface="+mn-ea"/>
                <a:cs typeface="+mn-cs"/>
              </a:rPr>
              <a:t>人から選ばれた被験者</a:t>
            </a:r>
            <a:r>
              <a:rPr kumimoji="1" lang="en-US" altLang="ja-JP" sz="1200" b="0" i="0" kern="1200" dirty="0" smtClean="0">
                <a:solidFill>
                  <a:schemeClr val="tx1"/>
                </a:solidFill>
                <a:effectLst/>
                <a:latin typeface="+mn-lt"/>
                <a:ea typeface="+mn-ea"/>
                <a:cs typeface="+mn-cs"/>
              </a:rPr>
              <a:t>21</a:t>
            </a:r>
            <a:r>
              <a:rPr kumimoji="1" lang="ja-JP" altLang="en-US" sz="1200" b="0" i="0" kern="1200" dirty="0" smtClean="0">
                <a:solidFill>
                  <a:schemeClr val="tx1"/>
                </a:solidFill>
                <a:effectLst/>
                <a:latin typeface="+mn-lt"/>
                <a:ea typeface="+mn-ea"/>
                <a:cs typeface="+mn-cs"/>
              </a:rPr>
              <a:t>人が送り込まれた。</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一日</a:t>
            </a:r>
            <a:r>
              <a:rPr kumimoji="1" lang="en-US" altLang="ja-JP" sz="1200" b="0" i="0" kern="1200" dirty="0" smtClean="0">
                <a:solidFill>
                  <a:schemeClr val="tx1"/>
                </a:solidFill>
                <a:effectLst/>
                <a:latin typeface="+mn-lt"/>
                <a:ea typeface="+mn-ea"/>
                <a:cs typeface="+mn-cs"/>
              </a:rPr>
              <a:t>15</a:t>
            </a:r>
            <a:r>
              <a:rPr kumimoji="1" lang="ja-JP" altLang="en-US" sz="1200" b="0" i="0" kern="1200" dirty="0" smtClean="0">
                <a:solidFill>
                  <a:schemeClr val="tx1"/>
                </a:solidFill>
                <a:effectLst/>
                <a:latin typeface="+mn-lt"/>
                <a:ea typeface="+mn-ea"/>
                <a:cs typeface="+mn-cs"/>
              </a:rPr>
              <a:t>ドル（</a:t>
            </a:r>
            <a:r>
              <a:rPr kumimoji="1" lang="en-US" altLang="ja-JP" sz="1200" b="0" i="0" kern="1200" dirty="0" smtClean="0">
                <a:solidFill>
                  <a:schemeClr val="tx1"/>
                </a:solidFill>
                <a:effectLst/>
                <a:latin typeface="+mn-lt"/>
                <a:ea typeface="+mn-ea"/>
                <a:cs typeface="+mn-cs"/>
              </a:rPr>
              <a:t>1600</a:t>
            </a:r>
            <a:r>
              <a:rPr kumimoji="1" lang="ja-JP" altLang="en-US" sz="1200" b="0" i="0" kern="1200" dirty="0" smtClean="0">
                <a:solidFill>
                  <a:schemeClr val="tx1"/>
                </a:solidFill>
                <a:effectLst/>
                <a:latin typeface="+mn-lt"/>
                <a:ea typeface="+mn-ea"/>
                <a:cs typeface="+mn-cs"/>
              </a:rPr>
              <a:t>円程度）で雇われた中流家庭の学生が独房に入れられ、コイン投げで囚人役となったものは自分達が犯していない罪で逮捕され、</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本当の監獄にいると感じられるように仕向けられた。</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囚人役は衣服を脱がされ、シラミ駆除剤を散布された。</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小さな独房に放り込まれ、トイレ以外はどこにも行けない。トイレには目隠しをした状態で行かなければならない。</a:t>
            </a:r>
            <a:r>
              <a:rPr lang="ja-JP" altLang="en-US" dirty="0" smtClean="0"/>
              <a:t/>
            </a:r>
            <a:br>
              <a:rPr lang="ja-JP" altLang="en-US" dirty="0" smtClean="0"/>
            </a:br>
            <a:r>
              <a:rPr kumimoji="1" lang="ja-JP" altLang="en-US" sz="1200" b="0" i="0" kern="1200" dirty="0" smtClean="0">
                <a:solidFill>
                  <a:schemeClr val="tx1"/>
                </a:solidFill>
                <a:effectLst/>
                <a:latin typeface="+mn-lt"/>
                <a:ea typeface="+mn-ea"/>
                <a:cs typeface="+mn-cs"/>
              </a:rPr>
              <a:t>すべての囚人の右足には重い鎖が取り付けられた。</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実際にこんなことをやれば看守は解雇されるだろう。あまりに酷い状況なので、数日のうちに普通の真面目でまともな者たちが泣き崩れたり、仲間を虐待したりするようになったという</a:t>
            </a:r>
            <a:r>
              <a:rPr lang="ja-JP" altLang="en-US" dirty="0" smtClean="0"/>
              <a:t/>
            </a:r>
            <a:br>
              <a:rPr lang="ja-JP" altLang="en-US" dirty="0" smtClean="0"/>
            </a:br>
            <a:r>
              <a:rPr kumimoji="1" lang="ja-JP" altLang="en-US" sz="1200" b="0" i="0" kern="1200" dirty="0" smtClean="0">
                <a:solidFill>
                  <a:schemeClr val="tx1"/>
                </a:solidFill>
                <a:effectLst/>
                <a:latin typeface="+mn-lt"/>
                <a:ea typeface="+mn-ea"/>
                <a:cs typeface="+mn-cs"/>
              </a:rPr>
              <a:t>結果：</a:t>
            </a:r>
            <a:r>
              <a:rPr lang="ja-JP" altLang="en-US" dirty="0" smtClean="0"/>
              <a:t/>
            </a:r>
            <a:br>
              <a:rPr lang="ja-JP" altLang="en-US" dirty="0" smtClean="0"/>
            </a:br>
            <a:r>
              <a:rPr kumimoji="1" lang="ja-JP" altLang="en-US" sz="1200" b="0" i="0" kern="1200" dirty="0" smtClean="0">
                <a:solidFill>
                  <a:schemeClr val="tx1"/>
                </a:solidFill>
                <a:effectLst/>
                <a:latin typeface="+mn-lt"/>
                <a:ea typeface="+mn-ea"/>
                <a:cs typeface="+mn-cs"/>
              </a:rPr>
              <a:t>コイン投げで看守に決まった学生は何の理由もなく職務を超えて囚人役の学生を虐待した。囚人は心理的外傷に苦しみ、あるものは早めに辞めた。強い権力を与えられた人間（看守）と力を持たない人間（囚人）が、狭い空間で常に一緒にいると、次第に理性の歯止めが利かなくなり、暴走してしまう。結局この実験は</a:t>
            </a:r>
            <a:r>
              <a:rPr kumimoji="1" lang="en-US" altLang="ja-JP" sz="1200" b="0" i="0" kern="1200" dirty="0" smtClean="0">
                <a:solidFill>
                  <a:schemeClr val="tx1"/>
                </a:solidFill>
                <a:effectLst/>
                <a:latin typeface="+mn-lt"/>
                <a:ea typeface="+mn-ea"/>
                <a:cs typeface="+mn-cs"/>
              </a:rPr>
              <a:t>6</a:t>
            </a:r>
            <a:r>
              <a:rPr kumimoji="1" lang="ja-JP" altLang="en-US" sz="1200" b="0" i="0" kern="1200" dirty="0" smtClean="0">
                <a:solidFill>
                  <a:schemeClr val="tx1"/>
                </a:solidFill>
                <a:effectLst/>
                <a:latin typeface="+mn-lt"/>
                <a:ea typeface="+mn-ea"/>
                <a:cs typeface="+mn-cs"/>
              </a:rPr>
              <a:t>日間で中止された。しかし看守役は「話が違う」と続行を希望したという。</a:t>
            </a:r>
            <a:endParaRPr kumimoji="1" lang="ja-JP" altLang="en-US" dirty="0"/>
          </a:p>
        </p:txBody>
      </p:sp>
      <p:sp>
        <p:nvSpPr>
          <p:cNvPr id="4" name="スライド番号プレースホルダー 3"/>
          <p:cNvSpPr>
            <a:spLocks noGrp="1"/>
          </p:cNvSpPr>
          <p:nvPr>
            <p:ph type="sldNum" sz="quarter" idx="10"/>
          </p:nvPr>
        </p:nvSpPr>
        <p:spPr/>
        <p:txBody>
          <a:bodyPr/>
          <a:lstStyle/>
          <a:p>
            <a:fld id="{E121F7B4-1E8D-44B7-B8CC-93BA0FDFD270}" type="slidenum">
              <a:rPr kumimoji="1" lang="ja-JP" altLang="en-US" smtClean="0"/>
              <a:t>12</a:t>
            </a:fld>
            <a:endParaRPr kumimoji="1" lang="ja-JP" altLang="en-US"/>
          </a:p>
        </p:txBody>
      </p:sp>
    </p:spTree>
    <p:extLst>
      <p:ext uri="{BB962C8B-B14F-4D97-AF65-F5344CB8AC3E}">
        <p14:creationId xmlns:p14="http://schemas.microsoft.com/office/powerpoint/2010/main" val="331156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CA52246-2FE7-4AA8-9993-13F5952DD983}" type="slidenum">
              <a:rPr kumimoji="1" lang="ja-JP" altLang="en-US" smtClean="0"/>
              <a:t>13</a:t>
            </a:fld>
            <a:endParaRPr kumimoji="1" lang="ja-JP" altLang="en-US"/>
          </a:p>
        </p:txBody>
      </p:sp>
    </p:spTree>
    <p:extLst>
      <p:ext uri="{BB962C8B-B14F-4D97-AF65-F5344CB8AC3E}">
        <p14:creationId xmlns:p14="http://schemas.microsoft.com/office/powerpoint/2010/main" val="289505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21F7B4-1E8D-44B7-B8CC-93BA0FDFD270}" type="slidenum">
              <a:rPr kumimoji="1" lang="ja-JP" altLang="en-US" smtClean="0"/>
              <a:t>18</a:t>
            </a:fld>
            <a:endParaRPr kumimoji="1" lang="ja-JP" altLang="en-US"/>
          </a:p>
        </p:txBody>
      </p:sp>
    </p:spTree>
    <p:extLst>
      <p:ext uri="{BB962C8B-B14F-4D97-AF65-F5344CB8AC3E}">
        <p14:creationId xmlns:p14="http://schemas.microsoft.com/office/powerpoint/2010/main" val="185983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charset="-128"/>
              </a:defRPr>
            </a:lvl1pPr>
            <a:lvl2pPr marL="719138" indent="-276225">
              <a:spcBef>
                <a:spcPct val="30000"/>
              </a:spcBef>
              <a:defRPr kumimoji="1" sz="1200">
                <a:solidFill>
                  <a:schemeClr val="tx1"/>
                </a:solidFill>
                <a:latin typeface="Times New Roman" pitchFamily="18" charset="0"/>
                <a:ea typeface="ＭＳ Ｐ明朝" charset="-128"/>
              </a:defRPr>
            </a:lvl2pPr>
            <a:lvl3pPr marL="1106488" indent="-220663">
              <a:spcBef>
                <a:spcPct val="30000"/>
              </a:spcBef>
              <a:defRPr kumimoji="1" sz="1200">
                <a:solidFill>
                  <a:schemeClr val="tx1"/>
                </a:solidFill>
                <a:latin typeface="Times New Roman" pitchFamily="18" charset="0"/>
                <a:ea typeface="ＭＳ Ｐ明朝" charset="-128"/>
              </a:defRPr>
            </a:lvl3pPr>
            <a:lvl4pPr marL="1550988" indent="-220663">
              <a:spcBef>
                <a:spcPct val="30000"/>
              </a:spcBef>
              <a:defRPr kumimoji="1" sz="1200">
                <a:solidFill>
                  <a:schemeClr val="tx1"/>
                </a:solidFill>
                <a:latin typeface="Times New Roman" pitchFamily="18" charset="0"/>
                <a:ea typeface="ＭＳ Ｐ明朝" charset="-128"/>
              </a:defRPr>
            </a:lvl4pPr>
            <a:lvl5pPr marL="1993900" indent="-220663">
              <a:spcBef>
                <a:spcPct val="30000"/>
              </a:spcBef>
              <a:defRPr kumimoji="1" sz="1200">
                <a:solidFill>
                  <a:schemeClr val="tx1"/>
                </a:solidFill>
                <a:latin typeface="Times New Roman" pitchFamily="18" charset="0"/>
                <a:ea typeface="ＭＳ Ｐ明朝" charset="-128"/>
              </a:defRPr>
            </a:lvl5pPr>
            <a:lvl6pPr marL="24511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29083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3655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38227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a:spcBef>
                <a:spcPct val="0"/>
              </a:spcBef>
            </a:pPr>
            <a:fld id="{E1EEA155-9BD0-49DB-B26A-E2F83F8518B0}" type="slidenum">
              <a:rPr lang="en-US" altLang="ja-JP" sz="1300">
                <a:latin typeface="Arial" charset="0"/>
                <a:ea typeface="ＭＳ Ｐゴシック" charset="-128"/>
              </a:rPr>
              <a:pPr>
                <a:spcBef>
                  <a:spcPct val="0"/>
                </a:spcBef>
              </a:pPr>
              <a:t>20</a:t>
            </a:fld>
            <a:endParaRPr lang="en-US" altLang="ja-JP" sz="1300">
              <a:latin typeface="Arial" charset="0"/>
              <a:ea typeface="ＭＳ Ｐゴシック" charset="-128"/>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ea typeface="ＭＳ Ｐ明朝" charset="-128"/>
              </a:rPr>
              <a:t>この写真は地域医療保健福祉実習で、介護スタッフの仕事を学生が実際に手伝っているところです。</a:t>
            </a:r>
            <a:endParaRPr lang="en-US" altLang="ja-JP" smtClean="0">
              <a:ea typeface="ＭＳ Ｐ明朝" charset="-128"/>
            </a:endParaRPr>
          </a:p>
          <a:p>
            <a:pPr eaLnBrk="1" hangingPunct="1"/>
            <a:r>
              <a:rPr lang="ja-JP" altLang="en-US" smtClean="0">
                <a:ea typeface="ＭＳ Ｐ明朝" charset="-128"/>
              </a:rPr>
              <a:t>実習を通してそのたいへんさを実感し、介護関係職種への理解と敬意を深めます。</a:t>
            </a:r>
            <a:endParaRPr lang="ja-JP" altLang="en-US" smtClean="0">
              <a:solidFill>
                <a:srgbClr val="000066"/>
              </a:solidFill>
              <a:ea typeface="ＭＳ Ｐ明朝" charset="-128"/>
            </a:endParaRPr>
          </a:p>
          <a:p>
            <a:pPr eaLnBrk="1" hangingPunct="1"/>
            <a:endParaRPr lang="ja-JP" altLang="en-US" smtClean="0">
              <a:solidFill>
                <a:srgbClr val="000066"/>
              </a:solidFill>
              <a:ea typeface="ＭＳ Ｐ明朝" charset="-128"/>
            </a:endParaRPr>
          </a:p>
          <a:p>
            <a:pPr eaLnBrk="1" hangingPunct="1"/>
            <a:endParaRPr lang="en-US" altLang="ja-JP" smtClean="0">
              <a:solidFill>
                <a:srgbClr val="000066"/>
              </a:solidFill>
              <a:ea typeface="ＭＳ Ｐ明朝" charset="-128"/>
            </a:endParaRPr>
          </a:p>
        </p:txBody>
      </p:sp>
    </p:spTree>
    <p:extLst>
      <p:ext uri="{BB962C8B-B14F-4D97-AF65-F5344CB8AC3E}">
        <p14:creationId xmlns:p14="http://schemas.microsoft.com/office/powerpoint/2010/main" val="133912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charset="-128"/>
              </a:defRPr>
            </a:lvl1pPr>
            <a:lvl2pPr marL="719138" indent="-276225">
              <a:spcBef>
                <a:spcPct val="30000"/>
              </a:spcBef>
              <a:defRPr kumimoji="1" sz="1200">
                <a:solidFill>
                  <a:schemeClr val="tx1"/>
                </a:solidFill>
                <a:latin typeface="Times New Roman" pitchFamily="18" charset="0"/>
                <a:ea typeface="ＭＳ Ｐ明朝" charset="-128"/>
              </a:defRPr>
            </a:lvl2pPr>
            <a:lvl3pPr marL="1106488" indent="-220663">
              <a:spcBef>
                <a:spcPct val="30000"/>
              </a:spcBef>
              <a:defRPr kumimoji="1" sz="1200">
                <a:solidFill>
                  <a:schemeClr val="tx1"/>
                </a:solidFill>
                <a:latin typeface="Times New Roman" pitchFamily="18" charset="0"/>
                <a:ea typeface="ＭＳ Ｐ明朝" charset="-128"/>
              </a:defRPr>
            </a:lvl3pPr>
            <a:lvl4pPr marL="1550988" indent="-220663">
              <a:spcBef>
                <a:spcPct val="30000"/>
              </a:spcBef>
              <a:defRPr kumimoji="1" sz="1200">
                <a:solidFill>
                  <a:schemeClr val="tx1"/>
                </a:solidFill>
                <a:latin typeface="Times New Roman" pitchFamily="18" charset="0"/>
                <a:ea typeface="ＭＳ Ｐ明朝" charset="-128"/>
              </a:defRPr>
            </a:lvl4pPr>
            <a:lvl5pPr marL="1993900" indent="-220663">
              <a:spcBef>
                <a:spcPct val="30000"/>
              </a:spcBef>
              <a:defRPr kumimoji="1" sz="1200">
                <a:solidFill>
                  <a:schemeClr val="tx1"/>
                </a:solidFill>
                <a:latin typeface="Times New Roman" pitchFamily="18" charset="0"/>
                <a:ea typeface="ＭＳ Ｐ明朝" charset="-128"/>
              </a:defRPr>
            </a:lvl5pPr>
            <a:lvl6pPr marL="24511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29083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3655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38227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a:spcBef>
                <a:spcPct val="0"/>
              </a:spcBef>
            </a:pPr>
            <a:fld id="{0C7AF7A5-82AF-4563-883E-47EAFBBFAC73}" type="slidenum">
              <a:rPr lang="en-US" altLang="ja-JP" sz="1300">
                <a:solidFill>
                  <a:srgbClr val="000000"/>
                </a:solidFill>
                <a:latin typeface="Arial" charset="0"/>
                <a:ea typeface="ＭＳ Ｐゴシック" charset="-128"/>
              </a:rPr>
              <a:pPr>
                <a:spcBef>
                  <a:spcPct val="0"/>
                </a:spcBef>
              </a:pPr>
              <a:t>21</a:t>
            </a:fld>
            <a:endParaRPr lang="en-US" altLang="ja-JP" sz="1300">
              <a:solidFill>
                <a:srgbClr val="000000"/>
              </a:solidFill>
              <a:latin typeface="Arial" charset="0"/>
              <a:ea typeface="ＭＳ Ｐゴシック" charset="-128"/>
            </a:endParaRPr>
          </a:p>
        </p:txBody>
      </p:sp>
      <p:sp>
        <p:nvSpPr>
          <p:cNvPr id="146435" name="Rectangle 2"/>
          <p:cNvSpPr>
            <a:spLocks noGrp="1" noRot="1" noChangeAspect="1" noChangeArrowheads="1" noTextEdit="1"/>
          </p:cNvSpPr>
          <p:nvPr>
            <p:ph type="sldImg"/>
          </p:nvPr>
        </p:nvSpPr>
        <p:spPr>
          <a:xfrm>
            <a:off x="1143000" y="684213"/>
            <a:ext cx="4575175" cy="3430587"/>
          </a:xfrm>
          <a:ln/>
        </p:spPr>
      </p:sp>
      <p:sp>
        <p:nvSpPr>
          <p:cNvPr id="353283" name="Rectangle 3"/>
          <p:cNvSpPr>
            <a:spLocks noGrp="1" noChangeArrowheads="1"/>
          </p:cNvSpPr>
          <p:nvPr>
            <p:ph type="body" idx="1"/>
          </p:nvPr>
        </p:nvSpPr>
        <p:spPr/>
        <p:txBody>
          <a:bodyPr/>
          <a:lstStyle/>
          <a:p>
            <a:pPr eaLnBrk="1" hangingPunct="1">
              <a:defRPr/>
            </a:pPr>
            <a:r>
              <a:rPr lang="en-US" altLang="ja-JP" dirty="0" smtClean="0"/>
              <a:t>2014</a:t>
            </a:r>
            <a:r>
              <a:rPr lang="ja-JP" altLang="en-US" dirty="0" smtClean="0"/>
              <a:t>年から本格導入</a:t>
            </a:r>
          </a:p>
          <a:p>
            <a:pPr eaLnBrk="1" hangingPunct="1">
              <a:defRPr/>
            </a:pPr>
            <a:endParaRPr lang="en-US" altLang="ja-JP" b="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53351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charset="-128"/>
              </a:defRPr>
            </a:lvl1pPr>
            <a:lvl2pPr marL="719138" indent="-276225">
              <a:spcBef>
                <a:spcPct val="30000"/>
              </a:spcBef>
              <a:defRPr kumimoji="1" sz="1200">
                <a:solidFill>
                  <a:schemeClr val="tx1"/>
                </a:solidFill>
                <a:latin typeface="Times New Roman" pitchFamily="18" charset="0"/>
                <a:ea typeface="ＭＳ Ｐ明朝" charset="-128"/>
              </a:defRPr>
            </a:lvl2pPr>
            <a:lvl3pPr marL="1106488" indent="-220663">
              <a:spcBef>
                <a:spcPct val="30000"/>
              </a:spcBef>
              <a:defRPr kumimoji="1" sz="1200">
                <a:solidFill>
                  <a:schemeClr val="tx1"/>
                </a:solidFill>
                <a:latin typeface="Times New Roman" pitchFamily="18" charset="0"/>
                <a:ea typeface="ＭＳ Ｐ明朝" charset="-128"/>
              </a:defRPr>
            </a:lvl3pPr>
            <a:lvl4pPr marL="1550988" indent="-220663">
              <a:spcBef>
                <a:spcPct val="30000"/>
              </a:spcBef>
              <a:defRPr kumimoji="1" sz="1200">
                <a:solidFill>
                  <a:schemeClr val="tx1"/>
                </a:solidFill>
                <a:latin typeface="Times New Roman" pitchFamily="18" charset="0"/>
                <a:ea typeface="ＭＳ Ｐ明朝" charset="-128"/>
              </a:defRPr>
            </a:lvl4pPr>
            <a:lvl5pPr marL="1993900" indent="-220663">
              <a:spcBef>
                <a:spcPct val="30000"/>
              </a:spcBef>
              <a:defRPr kumimoji="1" sz="1200">
                <a:solidFill>
                  <a:schemeClr val="tx1"/>
                </a:solidFill>
                <a:latin typeface="Times New Roman" pitchFamily="18" charset="0"/>
                <a:ea typeface="ＭＳ Ｐ明朝" charset="-128"/>
              </a:defRPr>
            </a:lvl5pPr>
            <a:lvl6pPr marL="24511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29083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3655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38227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a:spcBef>
                <a:spcPct val="0"/>
              </a:spcBef>
            </a:pPr>
            <a:fld id="{7D4BC811-12A7-43C8-ADE1-5B8293AEA39E}" type="slidenum">
              <a:rPr lang="en-US" altLang="ja-JP" sz="1300">
                <a:solidFill>
                  <a:srgbClr val="000000"/>
                </a:solidFill>
                <a:latin typeface="Arial" charset="0"/>
                <a:ea typeface="ＭＳ Ｐゴシック" charset="-128"/>
              </a:rPr>
              <a:pPr>
                <a:spcBef>
                  <a:spcPct val="0"/>
                </a:spcBef>
              </a:pPr>
              <a:t>22</a:t>
            </a:fld>
            <a:endParaRPr lang="en-US" altLang="ja-JP" sz="1300">
              <a:solidFill>
                <a:srgbClr val="000000"/>
              </a:solidFill>
              <a:latin typeface="Arial" charset="0"/>
              <a:ea typeface="ＭＳ Ｐゴシック" charset="-128"/>
            </a:endParaRPr>
          </a:p>
        </p:txBody>
      </p:sp>
      <p:sp>
        <p:nvSpPr>
          <p:cNvPr id="157699" name="Rectangle 2"/>
          <p:cNvSpPr>
            <a:spLocks noGrp="1" noRot="1" noChangeAspect="1" noChangeArrowheads="1" noTextEdit="1"/>
          </p:cNvSpPr>
          <p:nvPr>
            <p:ph type="sldImg"/>
          </p:nvPr>
        </p:nvSpPr>
        <p:spPr>
          <a:xfrm>
            <a:off x="1143000" y="684213"/>
            <a:ext cx="4575175" cy="3430587"/>
          </a:xfrm>
          <a:ln/>
        </p:spPr>
      </p:sp>
      <p:sp>
        <p:nvSpPr>
          <p:cNvPr id="353283" name="Rectangle 3"/>
          <p:cNvSpPr>
            <a:spLocks noGrp="1" noChangeArrowheads="1"/>
          </p:cNvSpPr>
          <p:nvPr>
            <p:ph type="body" idx="1"/>
          </p:nvPr>
        </p:nvSpPr>
        <p:spPr/>
        <p:txBody>
          <a:bodyPr/>
          <a:lstStyle/>
          <a:p>
            <a:pPr eaLnBrk="1" hangingPunct="1">
              <a:defRPr/>
            </a:pPr>
            <a:r>
              <a:rPr lang="ja-JP" altLang="en-US" dirty="0" smtClean="0"/>
              <a:t>次に３年次のケアコロキウムについて説明します。</a:t>
            </a:r>
          </a:p>
          <a:p>
            <a:pPr eaLnBrk="1" hangingPunct="1">
              <a:defRPr/>
            </a:pPr>
            <a:r>
              <a:rPr lang="ja-JP" altLang="en-US" dirty="0" smtClean="0"/>
              <a:t>これは、各学類の学生で構成された約３０の小グループに別れて、患者のケアについてディスカッションを行うものです。</a:t>
            </a:r>
          </a:p>
          <a:p>
            <a:pPr eaLnBrk="1" hangingPunct="1">
              <a:defRPr/>
            </a:pPr>
            <a:r>
              <a:rPr lang="ja-JP" altLang="en-US" dirty="0" smtClean="0"/>
              <a:t>与えられた事例の問題は何か、解決にむけて各職種がどのような役割を果たすべきかを１週間かけて討論します。いわば現場での多職種カンファレンスの模擬体験です。</a:t>
            </a:r>
            <a:endParaRPr lang="en-US" altLang="ja-JP" dirty="0" smtClean="0"/>
          </a:p>
          <a:p>
            <a:pPr eaLnBrk="1" hangingPunct="1">
              <a:defRPr/>
            </a:pPr>
            <a:r>
              <a:rPr lang="en-US" altLang="ja-JP" dirty="0" smtClean="0"/>
              <a:t>3</a:t>
            </a:r>
            <a:r>
              <a:rPr lang="ja-JP" altLang="en-US" dirty="0" smtClean="0"/>
              <a:t>学類合同プログラムであるケア・コロキウムは、専門職連携教育の中心となるプログラムですので</a:t>
            </a:r>
            <a:endParaRPr lang="en-US" altLang="ja-JP" dirty="0" smtClean="0"/>
          </a:p>
          <a:p>
            <a:pPr eaLnBrk="1" hangingPunct="1">
              <a:defRPr/>
            </a:pPr>
            <a:r>
              <a:rPr lang="ja-JP" altLang="en-US" dirty="0" smtClean="0"/>
              <a:t>少し詳しく、ご紹介したいと思います。</a:t>
            </a:r>
            <a:endParaRPr lang="en-US" altLang="ja-JP" dirty="0" smtClean="0"/>
          </a:p>
          <a:p>
            <a:pPr eaLnBrk="1" hangingPunct="1">
              <a:defRPr/>
            </a:pPr>
            <a:endParaRPr lang="ja-JP" altLang="en-US" dirty="0" smtClean="0">
              <a:solidFill>
                <a:srgbClr val="000066"/>
              </a:solidFill>
            </a:endParaRPr>
          </a:p>
          <a:p>
            <a:pPr eaLnBrk="1" hangingPunct="1">
              <a:defRPr/>
            </a:pPr>
            <a:endParaRPr lang="ja-JP" altLang="en-US" dirty="0" smtClean="0"/>
          </a:p>
          <a:p>
            <a:pPr eaLnBrk="1" hangingPunct="1">
              <a:defRPr/>
            </a:pPr>
            <a:endParaRPr lang="en-US" altLang="ja-JP" b="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90460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charset="-128"/>
              </a:defRPr>
            </a:lvl1pPr>
            <a:lvl2pPr marL="719138" indent="-276225">
              <a:spcBef>
                <a:spcPct val="30000"/>
              </a:spcBef>
              <a:defRPr kumimoji="1" sz="1200">
                <a:solidFill>
                  <a:schemeClr val="tx1"/>
                </a:solidFill>
                <a:latin typeface="Times New Roman" pitchFamily="18" charset="0"/>
                <a:ea typeface="ＭＳ Ｐ明朝" charset="-128"/>
              </a:defRPr>
            </a:lvl2pPr>
            <a:lvl3pPr marL="1106488" indent="-220663">
              <a:spcBef>
                <a:spcPct val="30000"/>
              </a:spcBef>
              <a:defRPr kumimoji="1" sz="1200">
                <a:solidFill>
                  <a:schemeClr val="tx1"/>
                </a:solidFill>
                <a:latin typeface="Times New Roman" pitchFamily="18" charset="0"/>
                <a:ea typeface="ＭＳ Ｐ明朝" charset="-128"/>
              </a:defRPr>
            </a:lvl3pPr>
            <a:lvl4pPr marL="1550988" indent="-220663">
              <a:spcBef>
                <a:spcPct val="30000"/>
              </a:spcBef>
              <a:defRPr kumimoji="1" sz="1200">
                <a:solidFill>
                  <a:schemeClr val="tx1"/>
                </a:solidFill>
                <a:latin typeface="Times New Roman" pitchFamily="18" charset="0"/>
                <a:ea typeface="ＭＳ Ｐ明朝" charset="-128"/>
              </a:defRPr>
            </a:lvl4pPr>
            <a:lvl5pPr marL="1993900" indent="-220663">
              <a:spcBef>
                <a:spcPct val="30000"/>
              </a:spcBef>
              <a:defRPr kumimoji="1" sz="1200">
                <a:solidFill>
                  <a:schemeClr val="tx1"/>
                </a:solidFill>
                <a:latin typeface="Times New Roman" pitchFamily="18" charset="0"/>
                <a:ea typeface="ＭＳ Ｐ明朝" charset="-128"/>
              </a:defRPr>
            </a:lvl5pPr>
            <a:lvl6pPr marL="24511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29083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3655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38227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a:spcBef>
                <a:spcPct val="0"/>
              </a:spcBef>
            </a:pPr>
            <a:fld id="{1F9913BE-9BAB-468A-94E3-66271112792C}" type="slidenum">
              <a:rPr lang="en-US" altLang="ja-JP" sz="1300">
                <a:latin typeface="Arial" charset="0"/>
                <a:ea typeface="ＭＳ Ｐゴシック" charset="-128"/>
              </a:rPr>
              <a:pPr>
                <a:spcBef>
                  <a:spcPct val="0"/>
                </a:spcBef>
              </a:pPr>
              <a:t>23</a:t>
            </a:fld>
            <a:endParaRPr lang="en-US" altLang="ja-JP" sz="1300">
              <a:latin typeface="Arial" charset="0"/>
              <a:ea typeface="ＭＳ Ｐゴシック" charset="-128"/>
            </a:endParaRPr>
          </a:p>
        </p:txBody>
      </p:sp>
      <p:sp>
        <p:nvSpPr>
          <p:cNvPr id="132099" name="Rectangle 2"/>
          <p:cNvSpPr>
            <a:spLocks noGrp="1" noRot="1" noChangeAspect="1" noChangeArrowheads="1" noTextEdit="1"/>
          </p:cNvSpPr>
          <p:nvPr>
            <p:ph type="sldImg"/>
          </p:nvPr>
        </p:nvSpPr>
        <p:spPr>
          <a:xfrm>
            <a:off x="1141413" y="684213"/>
            <a:ext cx="4575175" cy="3430587"/>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ea typeface="ＭＳ Ｐ明朝" charset="-128"/>
              </a:rPr>
              <a:t>５年次の地域医療実習です。地域では、介護・福祉および予防の分野のウエイトが大きく、学生は大学病院とは異なるチーム医療のあり方を学ぶことができる。平成</a:t>
            </a:r>
            <a:r>
              <a:rPr lang="en-US" altLang="ja-JP" smtClean="0">
                <a:ea typeface="ＭＳ Ｐ明朝" charset="-128"/>
              </a:rPr>
              <a:t>20</a:t>
            </a:r>
            <a:r>
              <a:rPr lang="ja-JP" altLang="en-US" smtClean="0">
                <a:ea typeface="ＭＳ Ｐ明朝" charset="-128"/>
              </a:rPr>
              <a:t>年度より選択制だった地域医療実習が必修化され、全員が診療所実習を行っています。</a:t>
            </a:r>
            <a:endParaRPr lang="en-US" altLang="ja-JP" smtClean="0">
              <a:ea typeface="ＭＳ Ｐ明朝" charset="-128"/>
            </a:endParaRPr>
          </a:p>
        </p:txBody>
      </p:sp>
    </p:spTree>
    <p:extLst>
      <p:ext uri="{BB962C8B-B14F-4D97-AF65-F5344CB8AC3E}">
        <p14:creationId xmlns:p14="http://schemas.microsoft.com/office/powerpoint/2010/main" val="396671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 イメージ プレースホルダ 1"/>
          <p:cNvSpPr>
            <a:spLocks noGrp="1" noRot="1" noChangeAspect="1" noTextEdit="1"/>
          </p:cNvSpPr>
          <p:nvPr>
            <p:ph type="sldImg"/>
          </p:nvPr>
        </p:nvSpPr>
        <p:spPr>
          <a:xfrm>
            <a:off x="1141413" y="684213"/>
            <a:ext cx="4575175" cy="3430587"/>
          </a:xfrm>
          <a:ln/>
        </p:spPr>
      </p:sp>
      <p:sp>
        <p:nvSpPr>
          <p:cNvPr id="1781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1781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charset="-128"/>
              </a:defRPr>
            </a:lvl1pPr>
            <a:lvl2pPr marL="719138" indent="-276225">
              <a:spcBef>
                <a:spcPct val="30000"/>
              </a:spcBef>
              <a:defRPr kumimoji="1" sz="1200">
                <a:solidFill>
                  <a:schemeClr val="tx1"/>
                </a:solidFill>
                <a:latin typeface="Times New Roman" pitchFamily="18" charset="0"/>
                <a:ea typeface="ＭＳ Ｐ明朝" charset="-128"/>
              </a:defRPr>
            </a:lvl2pPr>
            <a:lvl3pPr marL="1106488" indent="-220663">
              <a:spcBef>
                <a:spcPct val="30000"/>
              </a:spcBef>
              <a:defRPr kumimoji="1" sz="1200">
                <a:solidFill>
                  <a:schemeClr val="tx1"/>
                </a:solidFill>
                <a:latin typeface="Times New Roman" pitchFamily="18" charset="0"/>
                <a:ea typeface="ＭＳ Ｐ明朝" charset="-128"/>
              </a:defRPr>
            </a:lvl3pPr>
            <a:lvl4pPr marL="1550988" indent="-220663">
              <a:spcBef>
                <a:spcPct val="30000"/>
              </a:spcBef>
              <a:defRPr kumimoji="1" sz="1200">
                <a:solidFill>
                  <a:schemeClr val="tx1"/>
                </a:solidFill>
                <a:latin typeface="Times New Roman" pitchFamily="18" charset="0"/>
                <a:ea typeface="ＭＳ Ｐ明朝" charset="-128"/>
              </a:defRPr>
            </a:lvl4pPr>
            <a:lvl5pPr marL="1993900" indent="-220663">
              <a:spcBef>
                <a:spcPct val="30000"/>
              </a:spcBef>
              <a:defRPr kumimoji="1" sz="1200">
                <a:solidFill>
                  <a:schemeClr val="tx1"/>
                </a:solidFill>
                <a:latin typeface="Times New Roman" pitchFamily="18" charset="0"/>
                <a:ea typeface="ＭＳ Ｐ明朝" charset="-128"/>
              </a:defRPr>
            </a:lvl5pPr>
            <a:lvl6pPr marL="24511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29083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3655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3822700" indent="-220663"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a:spcBef>
                <a:spcPct val="0"/>
              </a:spcBef>
            </a:pPr>
            <a:fld id="{056F55B0-A719-4116-86D1-1E76E0227C69}" type="slidenum">
              <a:rPr lang="en-US" altLang="ja-JP" sz="1300" b="1">
                <a:solidFill>
                  <a:srgbClr val="000000"/>
                </a:solidFill>
                <a:latin typeface="Times" charset="0"/>
                <a:ea typeface="Osaka" charset="-128"/>
              </a:rPr>
              <a:pPr>
                <a:spcBef>
                  <a:spcPct val="0"/>
                </a:spcBef>
              </a:pPr>
              <a:t>24</a:t>
            </a:fld>
            <a:endParaRPr lang="en-US" altLang="ja-JP" sz="1300" b="1">
              <a:solidFill>
                <a:srgbClr val="000000"/>
              </a:solidFill>
              <a:latin typeface="Times" charset="0"/>
              <a:ea typeface="Osaka" charset="-128"/>
            </a:endParaRPr>
          </a:p>
        </p:txBody>
      </p:sp>
    </p:spTree>
    <p:extLst>
      <p:ext uri="{BB962C8B-B14F-4D97-AF65-F5344CB8AC3E}">
        <p14:creationId xmlns:p14="http://schemas.microsoft.com/office/powerpoint/2010/main" val="276635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296825A-4DAF-4AE2-9A64-D7DC26B35A6F}" type="datetime1">
              <a:rPr kumimoji="1" lang="ja-JP" altLang="en-US" smtClean="0"/>
              <a:t>2016/7/14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6" name="スライド番号プレースホルダー 5"/>
          <p:cNvSpPr>
            <a:spLocks noGrp="1"/>
          </p:cNvSpPr>
          <p:nvPr>
            <p:ph type="sldNum" sz="quarter" idx="12"/>
          </p:nvPr>
        </p:nvSpPr>
        <p:spPr/>
        <p:txBody>
          <a:body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250830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390F1C-17D3-4F9D-961F-B9116F8ACB76}" type="datetime1">
              <a:rPr kumimoji="1" lang="ja-JP" altLang="en-US" smtClean="0"/>
              <a:t>2016/7/14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6" name="スライド番号プレースホルダー 5"/>
          <p:cNvSpPr>
            <a:spLocks noGrp="1"/>
          </p:cNvSpPr>
          <p:nvPr>
            <p:ph type="sldNum" sz="quarter" idx="12"/>
          </p:nvPr>
        </p:nvSpPr>
        <p:spPr/>
        <p:txBody>
          <a:body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69145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30C7A3-400E-4F56-B7C0-09B5D97C9176}" type="datetime1">
              <a:rPr kumimoji="1" lang="ja-JP" altLang="en-US" smtClean="0"/>
              <a:t>2016/7/14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6" name="スライド番号プレースホルダー 5"/>
          <p:cNvSpPr>
            <a:spLocks noGrp="1"/>
          </p:cNvSpPr>
          <p:nvPr>
            <p:ph type="sldNum" sz="quarter" idx="12"/>
          </p:nvPr>
        </p:nvSpPr>
        <p:spPr/>
        <p:txBody>
          <a:body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1004155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0" cy="1143000"/>
          </a:xfrm>
          <a:prstGeom prst="rect">
            <a:avLst/>
          </a:prstGeom>
        </p:spPr>
        <p:txBody>
          <a:bodyPr lIns="91417" tIns="45708" rIns="91417" bIns="45708"/>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7067" cy="4525963"/>
          </a:xfrm>
          <a:prstGeom prst="rect">
            <a:avLst/>
          </a:prstGeom>
        </p:spPr>
        <p:txBody>
          <a:bodyPr lIns="91417" tIns="45708" rIns="91417" bIns="45708"/>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39739" y="1600206"/>
            <a:ext cx="4047067" cy="4525963"/>
          </a:xfrm>
          <a:prstGeom prst="rect">
            <a:avLst/>
          </a:prstGeom>
        </p:spPr>
        <p:txBody>
          <a:bodyPr lIns="91417" tIns="45708" rIns="91417" bIns="45708"/>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4067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38A799-6F39-45EA-84BC-495E80089594}" type="datetime1">
              <a:rPr kumimoji="1" lang="ja-JP" altLang="en-US" smtClean="0"/>
              <a:t>2016/7/14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6" name="スライド番号プレースホルダー 5"/>
          <p:cNvSpPr>
            <a:spLocks noGrp="1"/>
          </p:cNvSpPr>
          <p:nvPr>
            <p:ph type="sldNum" sz="quarter" idx="12"/>
          </p:nvPr>
        </p:nvSpPr>
        <p:spPr/>
        <p:txBody>
          <a:body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162093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DF0BBA4-ABE7-4527-B297-72708ED192C8}" type="datetime1">
              <a:rPr kumimoji="1" lang="ja-JP" altLang="en-US" smtClean="0"/>
              <a:t>2016/7/14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6" name="スライド番号プレースホルダー 5"/>
          <p:cNvSpPr>
            <a:spLocks noGrp="1"/>
          </p:cNvSpPr>
          <p:nvPr>
            <p:ph type="sldNum" sz="quarter" idx="12"/>
          </p:nvPr>
        </p:nvSpPr>
        <p:spPr/>
        <p:txBody>
          <a:body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20231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B18F4C8-09FB-4F96-84BA-EA6E03475C0A}" type="datetime1">
              <a:rPr kumimoji="1" lang="ja-JP" altLang="en-US" smtClean="0"/>
              <a:t>2016/7/14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7" name="スライド番号プレースホルダー 6"/>
          <p:cNvSpPr>
            <a:spLocks noGrp="1"/>
          </p:cNvSpPr>
          <p:nvPr>
            <p:ph type="sldNum" sz="quarter" idx="12"/>
          </p:nvPr>
        </p:nvSpPr>
        <p:spPr/>
        <p:txBody>
          <a:body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305716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D37D6B3-498B-4BC8-B1A6-386684F504F9}" type="datetime1">
              <a:rPr kumimoji="1" lang="ja-JP" altLang="en-US" smtClean="0"/>
              <a:t>2016/7/14</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9" name="スライド番号プレースホルダー 8"/>
          <p:cNvSpPr>
            <a:spLocks noGrp="1"/>
          </p:cNvSpPr>
          <p:nvPr>
            <p:ph type="sldNum" sz="quarter" idx="12"/>
          </p:nvPr>
        </p:nvSpPr>
        <p:spPr/>
        <p:txBody>
          <a:body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272808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5EFC43B-87D5-4C19-804A-85DDE283E2FB}" type="datetime1">
              <a:rPr kumimoji="1" lang="ja-JP" altLang="en-US" smtClean="0"/>
              <a:t>2016/7/14</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2689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B643E06-9997-462F-A0D7-4025042DD680}" type="datetime1">
              <a:rPr kumimoji="1" lang="ja-JP" altLang="en-US" smtClean="0"/>
              <a:t>2016/7/14</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4" name="スライド番号プレースホルダー 3"/>
          <p:cNvSpPr>
            <a:spLocks noGrp="1"/>
          </p:cNvSpPr>
          <p:nvPr>
            <p:ph type="sldNum" sz="quarter" idx="12"/>
          </p:nvPr>
        </p:nvSpPr>
        <p:spPr/>
        <p:txBody>
          <a:body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48143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9A96E3-E8EB-46F0-BDBF-F933C6F0D7C7}" type="datetime1">
              <a:rPr kumimoji="1" lang="ja-JP" altLang="en-US" smtClean="0"/>
              <a:t>2016/7/14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7" name="スライド番号プレースホルダー 6"/>
          <p:cNvSpPr>
            <a:spLocks noGrp="1"/>
          </p:cNvSpPr>
          <p:nvPr>
            <p:ph type="sldNum" sz="quarter" idx="12"/>
          </p:nvPr>
        </p:nvSpPr>
        <p:spPr/>
        <p:txBody>
          <a:body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181025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FB7BF01-3611-4DDF-B8CE-B04D98F61A9F}" type="datetime1">
              <a:rPr kumimoji="1" lang="ja-JP" altLang="en-US" smtClean="0"/>
              <a:t>2016/7/14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7" name="スライド番号プレースホルダー 6"/>
          <p:cNvSpPr>
            <a:spLocks noGrp="1"/>
          </p:cNvSpPr>
          <p:nvPr>
            <p:ph type="sldNum" sz="quarter" idx="12"/>
          </p:nvPr>
        </p:nvSpPr>
        <p:spPr/>
        <p:txBody>
          <a:body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385936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2BF56-2A40-4D0A-AA10-607C07C3CB94}" type="datetime1">
              <a:rPr kumimoji="1" lang="ja-JP" altLang="en-US" smtClean="0"/>
              <a:t>2016/7/14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67025-07D8-4F95-9891-3A6150135CD8}" type="slidenum">
              <a:rPr kumimoji="1" lang="ja-JP" altLang="en-US" smtClean="0"/>
              <a:t>‹#›</a:t>
            </a:fld>
            <a:endParaRPr kumimoji="1" lang="ja-JP" altLang="en-US"/>
          </a:p>
        </p:txBody>
      </p:sp>
    </p:spTree>
    <p:extLst>
      <p:ext uri="{BB962C8B-B14F-4D97-AF65-F5344CB8AC3E}">
        <p14:creationId xmlns:p14="http://schemas.microsoft.com/office/powerpoint/2010/main" val="75151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276872"/>
            <a:ext cx="8712968" cy="1470025"/>
          </a:xfrm>
        </p:spPr>
        <p:txBody>
          <a:bodyPr>
            <a:normAutofit fontScale="90000"/>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医学教育</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おける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IPE</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dirty="0" err="1" smtClean="0">
                <a:latin typeface="メイリオ" panose="020B0604030504040204" pitchFamily="50" charset="-128"/>
                <a:ea typeface="メイリオ" panose="020B0604030504040204" pitchFamily="50" charset="-128"/>
                <a:cs typeface="メイリオ" panose="020B0604030504040204" pitchFamily="50" charset="-128"/>
              </a:rPr>
              <a:t>Interprofessional</a:t>
            </a:r>
            <a:r>
              <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rPr>
              <a:t> education</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意義について</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
            </a:r>
            <a:br>
              <a:rPr lang="ja-JP" altLang="ja-JP"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サブタイトル 2"/>
          <p:cNvSpPr>
            <a:spLocks noGrp="1"/>
          </p:cNvSpPr>
          <p:nvPr>
            <p:ph type="subTitle" idx="1"/>
          </p:nvPr>
        </p:nvSpPr>
        <p:spPr>
          <a:xfrm>
            <a:off x="1403648" y="4365104"/>
            <a:ext cx="6400800" cy="1752600"/>
          </a:xfrm>
        </p:spPr>
        <p:txBody>
          <a:bodyPr/>
          <a:lstStyle/>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筑波大学附属病院</a:t>
            </a:r>
            <a:endPar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総合診療</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春田　淳志</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1</a:t>
            </a:fld>
            <a:endParaRPr kumimoji="1" lang="ja-JP" altLang="en-US"/>
          </a:p>
        </p:txBody>
      </p:sp>
    </p:spTree>
    <p:extLst>
      <p:ext uri="{BB962C8B-B14F-4D97-AF65-F5344CB8AC3E}">
        <p14:creationId xmlns:p14="http://schemas.microsoft.com/office/powerpoint/2010/main" val="4021386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医師の社会化</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23528" y="1600200"/>
            <a:ext cx="8640960" cy="4525963"/>
          </a:xfrm>
        </p:spPr>
        <p:txBody>
          <a:bodyPr>
            <a:normAutofit lnSpcReduction="10000"/>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医師</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の社会化</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医</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学生</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が、社会的に認知される専門家としての　医師になっていくプロセス。</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医師の社会化に影響を与える要因</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baseline="30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Media</a:t>
            </a:r>
          </a:p>
          <a:p>
            <a:pPr lvl="1"/>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ロールモデル</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や臨床</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経験</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個人の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価値観やアイデンティティ</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ヘルスケアシステム</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組織</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学校環境</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同僚</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や指導医の患者への</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態度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10</a:t>
            </a:fld>
            <a:endParaRPr kumimoji="1" lang="ja-JP" altLang="en-US"/>
          </a:p>
        </p:txBody>
      </p:sp>
      <p:sp>
        <p:nvSpPr>
          <p:cNvPr id="6" name="正方形/長方形 5"/>
          <p:cNvSpPr/>
          <p:nvPr/>
        </p:nvSpPr>
        <p:spPr>
          <a:xfrm>
            <a:off x="179512" y="5869721"/>
            <a:ext cx="8784976" cy="1015663"/>
          </a:xfrm>
          <a:prstGeom prst="rect">
            <a:avLst/>
          </a:prstGeom>
        </p:spPr>
        <p:txBody>
          <a:bodyPr wrap="square">
            <a:spAutoFit/>
          </a:bodyPr>
          <a:lstStyle/>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err="1" smtClean="0">
                <a:latin typeface="メイリオ" panose="020B0604030504040204" pitchFamily="50" charset="-128"/>
                <a:ea typeface="メイリオ" panose="020B0604030504040204" pitchFamily="50" charset="-128"/>
                <a:cs typeface="メイリオ" panose="020B0604030504040204" pitchFamily="50" charset="-128"/>
              </a:rPr>
              <a:t>Vaidyanathan</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B. (2015). Professional Socialization in Medicine - American Medical Association Journal of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Ethics. </a:t>
            </a:r>
            <a:r>
              <a:rPr lang="en-US" altLang="ja-JP" sz="1200" i="1" dirty="0">
                <a:latin typeface="メイリオ" panose="020B0604030504040204" pitchFamily="50" charset="-128"/>
                <a:ea typeface="メイリオ" panose="020B0604030504040204" pitchFamily="50" charset="-128"/>
                <a:cs typeface="メイリオ" panose="020B0604030504040204" pitchFamily="50" charset="-128"/>
              </a:rPr>
              <a:t>Virtual Mentor</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i="1" dirty="0">
                <a:latin typeface="メイリオ" panose="020B0604030504040204" pitchFamily="50" charset="-128"/>
                <a:ea typeface="メイリオ" panose="020B0604030504040204" pitchFamily="50" charset="-128"/>
                <a:cs typeface="メイリオ" panose="020B0604030504040204" pitchFamily="50" charset="-128"/>
              </a:rPr>
              <a:t>17</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 164.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Cruess</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RL, </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Cruess</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SR, Boudreau JD, Snell L, </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Steinert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Y. A schematic representation of the professional identity formation and socialization of medical students and residents: a guide for medical educators. </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Acad</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Med. 2015 Jun ;90(6):718–25</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Tree>
    <p:extLst>
      <p:ext uri="{BB962C8B-B14F-4D97-AF65-F5344CB8AC3E}">
        <p14:creationId xmlns:p14="http://schemas.microsoft.com/office/powerpoint/2010/main" val="50327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3184" y="274638"/>
            <a:ext cx="8507288" cy="1143000"/>
          </a:xfrm>
        </p:spPr>
        <p:txBody>
          <a:bodyPr>
            <a:normAutofit/>
          </a:bodyPr>
          <a:lstStyle/>
          <a:p>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医師に対する</a:t>
            </a:r>
            <a:r>
              <a:rPr kumimoji="1"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医師の連携に関する認識</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23528" y="1600200"/>
            <a:ext cx="8496944" cy="4525963"/>
          </a:xfrm>
        </p:spPr>
        <p:txBody>
          <a:bodyPr>
            <a:normAutofit/>
          </a:bodyPr>
          <a:lstStyle/>
          <a:p>
            <a:pPr marL="342900" lvl="1" indent="-342900">
              <a:buFont typeface="Arial" panose="020B0604020202020204" pitchFamily="34" charset="0"/>
              <a:buChar char="•"/>
            </a:pP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保健・医療・福祉系大学の実習施設に所属する専門職</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名を対象とした質問紙票調査によると連携協働の主導者は医師（</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％）が最多。</a:t>
            </a:r>
            <a:r>
              <a:rPr lang="en-US" altLang="ja-JP" sz="2600" baseline="30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600"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600" baseline="30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lvl="1" indent="-342900">
              <a:buFont typeface="Arial" panose="020B0604020202020204" pitchFamily="34" charset="0"/>
              <a:buChar char="•"/>
            </a:pP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病院勤務医を対象としたフォーカスグループディスカッションでは医師は、自分らしさを抑え、ヒエラルキーのトップらしい行動をするようにしている。</a:t>
            </a:r>
            <a:r>
              <a:rPr lang="en-US" altLang="ja-JP" sz="2600" baseline="300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600"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600" baseline="30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lvl="1" indent="-34290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高度医療の中での統合、医療安全、地域医療、　医療保健福祉連携が謳われているにもかかわらず、　個人的な力量を発揮する専門家であるという職業イメーが医師集団を規定している。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lvl="1" indent="-342900">
              <a:buFont typeface="Arial" panose="020B0604020202020204" pitchFamily="34" charset="0"/>
              <a:buChar char="•"/>
            </a:pPr>
            <a:endParaRPr lang="en-US" altLang="ja-JP" sz="2600" baseline="30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11</a:t>
            </a:fld>
            <a:endParaRPr kumimoji="1" lang="ja-JP" altLang="en-US"/>
          </a:p>
        </p:txBody>
      </p:sp>
      <p:sp>
        <p:nvSpPr>
          <p:cNvPr id="6" name="正方形/長方形 5"/>
          <p:cNvSpPr/>
          <p:nvPr/>
        </p:nvSpPr>
        <p:spPr>
          <a:xfrm>
            <a:off x="179512" y="5949280"/>
            <a:ext cx="8784976" cy="830997"/>
          </a:xfrm>
          <a:prstGeom prst="rect">
            <a:avLst/>
          </a:prstGeom>
        </p:spPr>
        <p:txBody>
          <a:bodyPr wrap="square">
            <a:spAutoFit/>
          </a:bodyPr>
          <a:lstStyle/>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ja-JP" sz="1200" dirty="0" smtClean="0">
                <a:latin typeface="メイリオ" panose="020B0604030504040204" pitchFamily="50" charset="-128"/>
                <a:ea typeface="メイリオ" panose="020B0604030504040204" pitchFamily="50" charset="-128"/>
                <a:cs typeface="メイリオ" panose="020B0604030504040204" pitchFamily="50" charset="-128"/>
              </a:rPr>
              <a:t>松井</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由美子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真柄彰</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&amp; </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遠藤和男</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(2010). </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臨地実習施設における</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Interprofessional</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Work</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の現状と課題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保健医療福祉連携</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i="1" dirty="0">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 2–9</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0" lvl="1"/>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en-GB" altLang="ja-JP" sz="1200" dirty="0" smtClean="0">
                <a:latin typeface="メイリオ" panose="020B0604030504040204" pitchFamily="50" charset="-128"/>
                <a:ea typeface="メイリオ" panose="020B0604030504040204" pitchFamily="50" charset="-128"/>
                <a:cs typeface="メイリオ" panose="020B0604030504040204" pitchFamily="50" charset="-128"/>
              </a:rPr>
              <a:t>Bergman D, </a:t>
            </a:r>
            <a:r>
              <a:rPr lang="en-GB" altLang="ja-JP" sz="1200" dirty="0" err="1" smtClean="0">
                <a:latin typeface="メイリオ" panose="020B0604030504040204" pitchFamily="50" charset="-128"/>
                <a:ea typeface="メイリオ" panose="020B0604030504040204" pitchFamily="50" charset="-128"/>
                <a:cs typeface="メイリオ" panose="020B0604030504040204" pitchFamily="50" charset="-128"/>
              </a:rPr>
              <a:t>Stotzer</a:t>
            </a:r>
            <a:r>
              <a:rPr lang="en-GB" altLang="ja-JP" sz="1200" dirty="0" smtClean="0">
                <a:latin typeface="メイリオ" panose="020B0604030504040204" pitchFamily="50" charset="-128"/>
                <a:ea typeface="メイリオ" panose="020B0604030504040204" pitchFamily="50" charset="-128"/>
                <a:cs typeface="メイリオ" panose="020B0604030504040204" pitchFamily="50" charset="-128"/>
              </a:rPr>
              <a:t> E, </a:t>
            </a:r>
            <a:r>
              <a:rPr lang="en-GB" altLang="ja-JP" sz="1200" dirty="0" err="1" smtClean="0">
                <a:latin typeface="メイリオ" panose="020B0604030504040204" pitchFamily="50" charset="-128"/>
                <a:ea typeface="メイリオ" panose="020B0604030504040204" pitchFamily="50" charset="-128"/>
                <a:cs typeface="メイリオ" panose="020B0604030504040204" pitchFamily="50" charset="-128"/>
              </a:rPr>
              <a:t>Wahlström</a:t>
            </a:r>
            <a:r>
              <a:rPr lang="en-GB" altLang="ja-JP" sz="1200" dirty="0" smtClean="0">
                <a:latin typeface="メイリオ" panose="020B0604030504040204" pitchFamily="50" charset="-128"/>
                <a:ea typeface="メイリオ" panose="020B0604030504040204" pitchFamily="50" charset="-128"/>
                <a:cs typeface="メイリオ" panose="020B0604030504040204" pitchFamily="50" charset="-128"/>
              </a:rPr>
              <a:t> R, </a:t>
            </a:r>
            <a:r>
              <a:rPr lang="en-GB" altLang="ja-JP" sz="1200" dirty="0" err="1" smtClean="0">
                <a:latin typeface="メイリオ" panose="020B0604030504040204" pitchFamily="50" charset="-128"/>
                <a:ea typeface="メイリオ" panose="020B0604030504040204" pitchFamily="50" charset="-128"/>
                <a:cs typeface="メイリオ" panose="020B0604030504040204" pitchFamily="50" charset="-128"/>
              </a:rPr>
              <a:t>Sandahl</a:t>
            </a:r>
            <a:r>
              <a:rPr lang="en-GB" altLang="ja-JP" sz="1200" dirty="0" smtClean="0">
                <a:latin typeface="メイリオ" panose="020B0604030504040204" pitchFamily="50" charset="-128"/>
                <a:ea typeface="メイリオ" panose="020B0604030504040204" pitchFamily="50" charset="-128"/>
                <a:cs typeface="メイリオ" panose="020B0604030504040204" pitchFamily="50" charset="-128"/>
              </a:rPr>
              <a:t> C. Learning from dialogue groups – physicians’ perceptions of role. J Heal Organ </a:t>
            </a:r>
            <a:r>
              <a:rPr lang="en-GB" altLang="ja-JP" sz="1200" dirty="0" err="1" smtClean="0">
                <a:latin typeface="メイリオ" panose="020B0604030504040204" pitchFamily="50" charset="-128"/>
                <a:ea typeface="メイリオ" panose="020B0604030504040204" pitchFamily="50" charset="-128"/>
                <a:cs typeface="メイリオ" panose="020B0604030504040204" pitchFamily="50" charset="-128"/>
              </a:rPr>
              <a:t>Manag</a:t>
            </a:r>
            <a:r>
              <a:rPr lang="en-GB" altLang="ja-JP" sz="1200" dirty="0" smtClean="0">
                <a:latin typeface="メイリオ" panose="020B0604030504040204" pitchFamily="50" charset="-128"/>
                <a:ea typeface="メイリオ" panose="020B0604030504040204" pitchFamily="50" charset="-128"/>
                <a:cs typeface="メイリオ" panose="020B0604030504040204" pitchFamily="50" charset="-128"/>
              </a:rPr>
              <a:t>. 2009;23(2):225–239. </a:t>
            </a: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Tree>
    <p:extLst>
      <p:ext uri="{BB962C8B-B14F-4D97-AF65-F5344CB8AC3E}">
        <p14:creationId xmlns:p14="http://schemas.microsoft.com/office/powerpoint/2010/main" val="7343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スタンフォード監獄実験</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57200" y="1600201"/>
            <a:ext cx="8229600" cy="2908920"/>
          </a:xfrm>
        </p:spPr>
        <p:txBody>
          <a:bodyPr>
            <a:normAutofit fontScale="85000" lnSpcReduction="10000"/>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実験期間は</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週間。</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人の内</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人を看守役に、</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人を受刑者役にグループ</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分けし、実際</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の刑務所に近い設備を作って演じさせた</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時間</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が経つに連れ、看守役の被験者はより看守らしく、受刑者役の被験者はより受刑者らしい行動をとるようになるという事が証明された。</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12</a:t>
            </a:fld>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50912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193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医師のヒエラルキーの顕在化</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51520" y="1556792"/>
            <a:ext cx="8640960" cy="4968552"/>
          </a:xfrm>
        </p:spPr>
        <p:txBody>
          <a:bodyPr>
            <a:norm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医師以外の医療従事者は，職務上の地位だけではなく</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病院の中での権力の強い</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医師の知識や判断を優先することになる。</a:t>
            </a:r>
            <a:r>
              <a:rPr lang="en-US" altLang="ja-JP" sz="2400" baseline="30000" dirty="0">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2400"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医師は潜在化したヒエラルキーの中で自己欺瞞、エリート意識、自己無批判などの価値観を強化する可能性がある。</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医師だけで</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育つ環境が、</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医師だけの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小集団志向・内意識を促進し、他の職種を外集団として認識するかもしれない。</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さらに医師</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が頂点に立つヒエラルキー</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の組織</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と，各職種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が独自に持つ異なる系列の組織</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というふたつの組織認識そのものがチーム医療を</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難しく</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している</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aseline="30000" dirty="0" smtClean="0">
                <a:latin typeface="メイリオ" panose="020B0604030504040204" pitchFamily="50" charset="-128"/>
                <a:ea typeface="メイリオ" panose="020B0604030504040204" pitchFamily="50" charset="-128"/>
                <a:cs typeface="メイリオ" panose="020B0604030504040204" pitchFamily="50" charset="-128"/>
              </a:rPr>
              <a:t>2)</a:t>
            </a:r>
          </a:p>
          <a:p>
            <a:pPr marL="0" indent="0">
              <a:buNone/>
            </a:pPr>
            <a:endParaRPr lang="en-GB"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467544" y="5733256"/>
            <a:ext cx="8280920" cy="584775"/>
          </a:xfrm>
          <a:prstGeom prst="rect">
            <a:avLst/>
          </a:prstGeom>
        </p:spPr>
        <p:txBody>
          <a:bodyPr wrap="square">
            <a:spAutoFit/>
          </a:bodyPr>
          <a:lstStyle/>
          <a:p>
            <a:r>
              <a:rPr lang="en-US" altLang="ja-JP" sz="1600" dirty="0" smtClean="0"/>
              <a:t>1)</a:t>
            </a:r>
            <a:r>
              <a:rPr lang="en-US" altLang="ja-JP" sz="1600" dirty="0" err="1" smtClean="0"/>
              <a:t>Friedson,E</a:t>
            </a:r>
            <a:r>
              <a:rPr lang="en-US" altLang="ja-JP" sz="1600" dirty="0"/>
              <a:t>.</a:t>
            </a:r>
            <a:r>
              <a:rPr lang="ja-JP" altLang="en-US" sz="1600" dirty="0"/>
              <a:t>（</a:t>
            </a:r>
            <a:r>
              <a:rPr lang="en-US" altLang="ja-JP" sz="1600" dirty="0"/>
              <a:t>1970</a:t>
            </a:r>
            <a:r>
              <a:rPr lang="ja-JP" altLang="en-US" sz="1600" dirty="0"/>
              <a:t>）</a:t>
            </a:r>
            <a:r>
              <a:rPr lang="en-US" altLang="ja-JP" sz="1600" dirty="0"/>
              <a:t>Professional Dominance : The social structure of medical care, </a:t>
            </a:r>
            <a:r>
              <a:rPr lang="en-US" altLang="ja-JP" sz="1600" dirty="0" err="1"/>
              <a:t>Aterton</a:t>
            </a:r>
            <a:r>
              <a:rPr lang="en-US" altLang="ja-JP" sz="1600" dirty="0"/>
              <a:t> Press. </a:t>
            </a:r>
            <a:r>
              <a:rPr lang="ja-JP" altLang="en-US" sz="1600" dirty="0"/>
              <a:t>（</a:t>
            </a:r>
            <a:r>
              <a:rPr lang="en-US" altLang="ja-JP" sz="1600" dirty="0"/>
              <a:t>=1992 </a:t>
            </a:r>
            <a:r>
              <a:rPr lang="ja-JP" altLang="en-US" sz="1600" dirty="0"/>
              <a:t>進藤雄三・宝月誠訳</a:t>
            </a:r>
            <a:r>
              <a:rPr lang="en-US" altLang="ja-JP" sz="1600" dirty="0"/>
              <a:t>『</a:t>
            </a:r>
            <a:r>
              <a:rPr lang="ja-JP" altLang="en-US" sz="1600" dirty="0" smtClean="0"/>
              <a:t>医療</a:t>
            </a:r>
            <a:r>
              <a:rPr lang="ja-JP" altLang="en-US" sz="1600" dirty="0"/>
              <a:t>と専門家支配</a:t>
            </a:r>
            <a:r>
              <a:rPr lang="en-US" altLang="ja-JP" sz="1600" dirty="0"/>
              <a:t>』</a:t>
            </a:r>
            <a:r>
              <a:rPr lang="ja-JP" altLang="en-US" sz="1600" dirty="0"/>
              <a:t>恒星社厚生閣）</a:t>
            </a:r>
          </a:p>
        </p:txBody>
      </p:sp>
      <p:sp>
        <p:nvSpPr>
          <p:cNvPr id="5" name="正方形/長方形 4"/>
          <p:cNvSpPr/>
          <p:nvPr/>
        </p:nvSpPr>
        <p:spPr>
          <a:xfrm>
            <a:off x="504056" y="6290156"/>
            <a:ext cx="8604448" cy="523220"/>
          </a:xfrm>
          <a:prstGeom prst="rect">
            <a:avLst/>
          </a:prstGeom>
        </p:spPr>
        <p:txBody>
          <a:bodyPr wrap="square">
            <a:spAutoFit/>
          </a:bodyPr>
          <a:lstStyle/>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細田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満和子（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2000a</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）「医療における患者と諸従事者への視座</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チーム医療</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の社会学・序説」</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ソシオロゴス</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フッター プレースホルダー 5"/>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7" name="スライド番号プレースホルダー 6"/>
          <p:cNvSpPr>
            <a:spLocks noGrp="1"/>
          </p:cNvSpPr>
          <p:nvPr>
            <p:ph type="sldNum" sz="quarter" idx="12"/>
          </p:nvPr>
        </p:nvSpPr>
        <p:spPr/>
        <p:txBody>
          <a:bodyPr/>
          <a:lstStyle/>
          <a:p>
            <a:fld id="{B6467025-07D8-4F95-9891-3A6150135CD8}" type="slidenum">
              <a:rPr kumimoji="1" lang="ja-JP" altLang="en-US" smtClean="0"/>
              <a:t>13</a:t>
            </a:fld>
            <a:endParaRPr kumimoji="1" lang="ja-JP" altLang="en-US"/>
          </a:p>
        </p:txBody>
      </p:sp>
    </p:spTree>
    <p:extLst>
      <p:ext uri="{BB962C8B-B14F-4D97-AF65-F5344CB8AC3E}">
        <p14:creationId xmlns:p14="http://schemas.microsoft.com/office/powerpoint/2010/main" val="232906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382" y="274638"/>
            <a:ext cx="8870114" cy="1143000"/>
          </a:xfrm>
        </p:spPr>
        <p:txBody>
          <a:bodyPr>
            <a:noAutofit/>
          </a:bodyPr>
          <a:lstStyle/>
          <a:p>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P</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rofessional </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socialization</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コンテンツ プレースホルダー 5" descr="TF-CJIC130038 1..6 ++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2112" t="16045" r="6011" b="38072"/>
          <a:stretch/>
        </p:blipFill>
        <p:spPr>
          <a:xfrm>
            <a:off x="179512" y="1340768"/>
            <a:ext cx="8814560" cy="4752528"/>
          </a:xfrm>
        </p:spPr>
      </p:pic>
      <p:sp>
        <p:nvSpPr>
          <p:cNvPr id="8" name="フッター プレースホルダー 7"/>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17" name="スライド番号プレースホルダー 16"/>
          <p:cNvSpPr>
            <a:spLocks noGrp="1"/>
          </p:cNvSpPr>
          <p:nvPr>
            <p:ph type="sldNum" sz="quarter" idx="12"/>
          </p:nvPr>
        </p:nvSpPr>
        <p:spPr/>
        <p:txBody>
          <a:bodyPr/>
          <a:lstStyle/>
          <a:p>
            <a:fld id="{B6467025-07D8-4F95-9891-3A6150135CD8}" type="slidenum">
              <a:rPr kumimoji="1" lang="ja-JP" altLang="en-US" smtClean="0"/>
              <a:t>14</a:t>
            </a:fld>
            <a:endParaRPr kumimoji="1" lang="ja-JP" altLang="en-US"/>
          </a:p>
        </p:txBody>
      </p:sp>
    </p:spTree>
    <p:extLst>
      <p:ext uri="{BB962C8B-B14F-4D97-AF65-F5344CB8AC3E}">
        <p14:creationId xmlns:p14="http://schemas.microsoft.com/office/powerpoint/2010/main" val="4040332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教育のカリキュラムに</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IPE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23528" y="1484784"/>
            <a:ext cx="8496944" cy="4392488"/>
          </a:xfrm>
        </p:spPr>
        <p:txBody>
          <a:bodyPr>
            <a:noAutofit/>
          </a:bodyPr>
          <a:lstStyle/>
          <a:p>
            <a:pPr marL="342900" lvl="1" indent="-34290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医療保健福祉の全体像から相互依存的役割の理解</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明確に役割分担された急性期医療が職種役割を固定。</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⇒急性期・亜急性期・慢性期の医療保健福祉ニーズの　把握、大学病院以外の保健医療福祉機関の役割、地域のニーズに沿った保健医療福祉の在り方を</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理解</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自己の在り方を規定する「他者」の範囲の拡大</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自専門職のみの学びが、医療ヒエラルキーを固定化。</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⇒他の職種の仕事をはじめ、規範・価値観を知る</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lvl="1" indent="-34290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自職種に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対する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振り返り</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他職種にどのような影響を与えているだろうか？</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他</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の職種は</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自職種</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である自分をどのよう認識しているだろうか？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342900" lvl="1" indent="-342900">
              <a:buFont typeface="Arial" panose="020B0604020202020204" pitchFamily="34" charset="0"/>
              <a:buChar char="•"/>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6" name="スライド番号プレースホルダー 5"/>
          <p:cNvSpPr>
            <a:spLocks noGrp="1"/>
          </p:cNvSpPr>
          <p:nvPr>
            <p:ph type="sldNum" sz="quarter" idx="12"/>
          </p:nvPr>
        </p:nvSpPr>
        <p:spPr/>
        <p:txBody>
          <a:bodyPr/>
          <a:lstStyle/>
          <a:p>
            <a:fld id="{B6467025-07D8-4F95-9891-3A6150135CD8}" type="slidenum">
              <a:rPr kumimoji="1" lang="ja-JP" altLang="en-US" smtClean="0"/>
              <a:t>15</a:t>
            </a:fld>
            <a:endParaRPr kumimoji="1" lang="ja-JP" altLang="en-US"/>
          </a:p>
        </p:txBody>
      </p:sp>
    </p:spTree>
    <p:extLst>
      <p:ext uri="{BB962C8B-B14F-4D97-AF65-F5344CB8AC3E}">
        <p14:creationId xmlns:p14="http://schemas.microsoft.com/office/powerpoint/2010/main" val="214833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33872"/>
            <a:ext cx="9144000" cy="1143000"/>
          </a:xfrm>
        </p:spPr>
        <p:txBody>
          <a:bodyPr>
            <a:noAutofit/>
          </a:bodyPr>
          <a:lstStyle/>
          <a:p>
            <a:r>
              <a:rPr kumimoji="1" lang="ja-JP" altLang="en-US" sz="4800" dirty="0" smtClean="0">
                <a:latin typeface="メイリオ" panose="020B0604030504040204" pitchFamily="50" charset="-128"/>
                <a:ea typeface="メイリオ" panose="020B0604030504040204" pitchFamily="50" charset="-128"/>
                <a:cs typeface="メイリオ" panose="020B0604030504040204" pitchFamily="50" charset="-128"/>
              </a:rPr>
              <a:t>医学教育のカリキュラムに</a:t>
            </a:r>
            <a:r>
              <a:rPr kumimoji="1" lang="en-US" altLang="ja-JP" sz="48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8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800" dirty="0" smtClean="0">
                <a:latin typeface="メイリオ" panose="020B0604030504040204" pitchFamily="50" charset="-128"/>
                <a:ea typeface="メイリオ" panose="020B0604030504040204" pitchFamily="50" charset="-128"/>
                <a:cs typeface="メイリオ" panose="020B0604030504040204" pitchFamily="50" charset="-128"/>
              </a:rPr>
              <a:t>どのように</a:t>
            </a:r>
            <a:r>
              <a:rPr kumimoji="1" lang="en-US" altLang="ja-JP" sz="4800" dirty="0" smtClean="0">
                <a:latin typeface="メイリオ" panose="020B0604030504040204" pitchFamily="50" charset="-128"/>
                <a:ea typeface="メイリオ" panose="020B0604030504040204" pitchFamily="50" charset="-128"/>
                <a:cs typeface="メイリオ" panose="020B0604030504040204" pitchFamily="50" charset="-128"/>
              </a:rPr>
              <a:t>IPE</a:t>
            </a:r>
            <a:r>
              <a:rPr kumimoji="1" lang="ja-JP" altLang="en-US" sz="4800" dirty="0" smtClean="0">
                <a:latin typeface="メイリオ" panose="020B0604030504040204" pitchFamily="50" charset="-128"/>
                <a:ea typeface="メイリオ" panose="020B0604030504040204" pitchFamily="50" charset="-128"/>
                <a:cs typeface="メイリオ" panose="020B0604030504040204" pitchFamily="50" charset="-128"/>
              </a:rPr>
              <a:t>が</a:t>
            </a:r>
            <a:r>
              <a:rPr kumimoji="1" lang="en-US" altLang="ja-JP" sz="48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8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800" dirty="0" smtClean="0">
                <a:latin typeface="メイリオ" panose="020B0604030504040204" pitchFamily="50" charset="-128"/>
                <a:ea typeface="メイリオ" panose="020B0604030504040204" pitchFamily="50" charset="-128"/>
                <a:cs typeface="メイリオ" panose="020B0604030504040204" pitchFamily="50" charset="-128"/>
              </a:rPr>
              <a:t>組み込まれているか？</a:t>
            </a:r>
            <a:endParaRPr kumimoji="1" lang="ja-JP" altLang="en-US" sz="4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16</a:t>
            </a:fld>
            <a:endParaRPr kumimoji="1" lang="ja-JP"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3212976"/>
            <a:ext cx="3024336" cy="275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477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厚生労働省：政策レポート(医師臨床研修制度の見直しについて)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21026" t="26266" r="22174" b="14912"/>
          <a:stretch/>
        </p:blipFill>
        <p:spPr>
          <a:xfrm>
            <a:off x="-324544" y="1196752"/>
            <a:ext cx="9620091" cy="5400600"/>
          </a:xfrm>
        </p:spPr>
      </p:pic>
      <p:sp>
        <p:nvSpPr>
          <p:cNvPr id="2" name="タイトル 1"/>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医学教育カリキュラム</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17</a:t>
            </a:fld>
            <a:endParaRPr kumimoji="1" lang="ja-JP" altLang="en-US"/>
          </a:p>
        </p:txBody>
      </p:sp>
    </p:spTree>
    <p:extLst>
      <p:ext uri="{BB962C8B-B14F-4D97-AF65-F5344CB8AC3E}">
        <p14:creationId xmlns:p14="http://schemas.microsoft.com/office/powerpoint/2010/main" val="1811840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教育カリキュラムにおける</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IPE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51520" y="1412776"/>
            <a:ext cx="8640960" cy="5211436"/>
          </a:xfrm>
        </p:spPr>
        <p:txBody>
          <a:bodyPr>
            <a:normAutofit fontScale="77500" lnSpcReduction="20000"/>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IPE</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を実施している医学部</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49.1%</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27/55</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選択</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必修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22</a:t>
            </a:r>
            <a:endPar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臨床</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研修（初期研修）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オリエンテーションとしての他部門研修</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360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度評価</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cs typeface="メイリオ" panose="020B0604030504040204" pitchFamily="50" charset="-128"/>
              </a:rPr>
              <a:t>合同カンファレンス</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専門医研修（後期研修）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内科、外科</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リハビリテーション</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：医師としての態度・</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連携</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総合診療</a:t>
            </a:r>
            <a:r>
              <a:rPr lang="en-US" altLang="ja-JP" baseline="300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他の領域別専門医や多職種と連携して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、地域の医療、介護、保健等の様々な分野においてリーダーシップを発揮しつつ、多様な医療サービス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在宅医療、緩和ケア、高齢者ケア 等</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を包括的かつ柔軟に提供する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18</a:t>
            </a:fld>
            <a:endParaRPr kumimoji="1" lang="ja-JP" altLang="en-US"/>
          </a:p>
        </p:txBody>
      </p:sp>
      <p:sp>
        <p:nvSpPr>
          <p:cNvPr id="6" name="正方形/長方形 5"/>
          <p:cNvSpPr/>
          <p:nvPr/>
        </p:nvSpPr>
        <p:spPr>
          <a:xfrm>
            <a:off x="107504" y="6237312"/>
            <a:ext cx="8856984" cy="646331"/>
          </a:xfrm>
          <a:prstGeom prst="rect">
            <a:avLst/>
          </a:prstGeom>
        </p:spPr>
        <p:txBody>
          <a:bodyPr wrap="square">
            <a:spAutoFit/>
          </a:bodyPr>
          <a:lstStyle/>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）高橋榮明 ；我が国の専門職間連携教育における日本保健医療福祉連携教育学会設立意義と今後の展望．医学教育．</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2010</a:t>
            </a:r>
          </a:p>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）専門医制度委員会：新専門医制度における リハビリテーション科専門研修プログラム</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）厚労省：新たな専門医の仕組みに関する地域説明会（京都）．</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Tree>
    <p:extLst>
      <p:ext uri="{BB962C8B-B14F-4D97-AF65-F5344CB8AC3E}">
        <p14:creationId xmlns:p14="http://schemas.microsoft.com/office/powerpoint/2010/main" val="2397939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筑波大学の医学教育カリキュラム</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19</a:t>
            </a:fld>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87" y="1245159"/>
            <a:ext cx="7652437" cy="56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763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67544" y="260648"/>
            <a:ext cx="8229600" cy="1143000"/>
          </a:xfrm>
        </p:spPr>
        <p:txBody>
          <a:bodyPr>
            <a:noAutofit/>
          </a:bodyPr>
          <a:lstStyle/>
          <a:p>
            <a:pPr marL="342900" indent="-342900"/>
            <a:r>
              <a:rPr kumimoji="0" lang="ja-JP" altLang="en-US" dirty="0" smtClean="0">
                <a:solidFill>
                  <a:srgbClr val="000000"/>
                </a:solidFill>
                <a:latin typeface="メイリオ" pitchFamily="50" charset="-128"/>
                <a:ea typeface="メイリオ" pitchFamily="50" charset="-128"/>
                <a:cs typeface="メイリオ" pitchFamily="50" charset="-128"/>
              </a:rPr>
              <a:t>概要</a:t>
            </a:r>
          </a:p>
        </p:txBody>
      </p:sp>
      <p:sp>
        <p:nvSpPr>
          <p:cNvPr id="4099" name="コンテンツ プレースホルダー 2"/>
          <p:cNvSpPr>
            <a:spLocks noGrp="1"/>
          </p:cNvSpPr>
          <p:nvPr>
            <p:ph idx="1"/>
          </p:nvPr>
        </p:nvSpPr>
        <p:spPr>
          <a:xfrm>
            <a:off x="467544" y="2028800"/>
            <a:ext cx="8229600" cy="3200400"/>
          </a:xfrm>
        </p:spPr>
        <p:txBody>
          <a:bodyPr>
            <a:normAutofit fontScale="85000" lnSpcReduction="10000"/>
          </a:bodyPr>
          <a:lstStyle/>
          <a:p>
            <a:r>
              <a:rPr lang="en-US" altLang="ja-JP" sz="3600" dirty="0" smtClean="0">
                <a:latin typeface="メイリオ" pitchFamily="50" charset="-128"/>
                <a:ea typeface="メイリオ" pitchFamily="50" charset="-128"/>
                <a:cs typeface="メイリオ" pitchFamily="50" charset="-128"/>
              </a:rPr>
              <a:t>IPE/IPW                                  </a:t>
            </a:r>
            <a:r>
              <a:rPr lang="en-US" altLang="ja-JP" sz="3600" dirty="0" err="1" smtClean="0">
                <a:latin typeface="メイリオ" pitchFamily="50" charset="-128"/>
                <a:ea typeface="メイリオ" pitchFamily="50" charset="-128"/>
                <a:cs typeface="メイリオ" pitchFamily="50" charset="-128"/>
              </a:rPr>
              <a:t>interprofessional</a:t>
            </a:r>
            <a:r>
              <a:rPr lang="en-US" altLang="ja-JP" sz="3600" dirty="0" smtClean="0">
                <a:latin typeface="メイリオ" pitchFamily="50" charset="-128"/>
                <a:ea typeface="メイリオ" pitchFamily="50" charset="-128"/>
                <a:cs typeface="メイリオ" pitchFamily="50" charset="-128"/>
              </a:rPr>
              <a:t> education/ </a:t>
            </a:r>
            <a:r>
              <a:rPr lang="en-US" altLang="ja-JP" sz="3600" dirty="0" err="1" smtClean="0">
                <a:latin typeface="メイリオ" pitchFamily="50" charset="-128"/>
                <a:ea typeface="メイリオ" pitchFamily="50" charset="-128"/>
                <a:cs typeface="メイリオ" pitchFamily="50" charset="-128"/>
              </a:rPr>
              <a:t>interprofessional</a:t>
            </a:r>
            <a:r>
              <a:rPr lang="en-US" altLang="ja-JP" sz="3600" dirty="0" smtClean="0">
                <a:latin typeface="メイリオ" pitchFamily="50" charset="-128"/>
                <a:ea typeface="メイリオ" pitchFamily="50" charset="-128"/>
                <a:cs typeface="メイリオ" pitchFamily="50" charset="-128"/>
              </a:rPr>
              <a:t> work     </a:t>
            </a:r>
            <a:r>
              <a:rPr lang="ja-JP" altLang="en-US" sz="3600" dirty="0" smtClean="0">
                <a:latin typeface="メイリオ" pitchFamily="50" charset="-128"/>
                <a:ea typeface="メイリオ" pitchFamily="50" charset="-128"/>
                <a:cs typeface="メイリオ" pitchFamily="50" charset="-128"/>
              </a:rPr>
              <a:t>の必要性と定義</a:t>
            </a:r>
            <a:endParaRPr lang="en-US" altLang="ja-JP" sz="3600" dirty="0" smtClean="0">
              <a:latin typeface="メイリオ" pitchFamily="50" charset="-128"/>
              <a:ea typeface="メイリオ" pitchFamily="50" charset="-128"/>
              <a:cs typeface="メイリオ" pitchFamily="50" charset="-128"/>
            </a:endParaRPr>
          </a:p>
          <a:p>
            <a:r>
              <a:rPr lang="ja-JP" altLang="en-US" sz="3600" dirty="0" smtClean="0">
                <a:latin typeface="メイリオ" pitchFamily="50" charset="-128"/>
                <a:ea typeface="メイリオ" pitchFamily="50" charset="-128"/>
                <a:cs typeface="メイリオ" pitchFamily="50" charset="-128"/>
              </a:rPr>
              <a:t>医師</a:t>
            </a:r>
            <a:r>
              <a:rPr lang="ja-JP" altLang="en-US" sz="3600" dirty="0" smtClean="0">
                <a:latin typeface="メイリオ" pitchFamily="50" charset="-128"/>
                <a:ea typeface="メイリオ" pitchFamily="50" charset="-128"/>
                <a:cs typeface="メイリオ" pitchFamily="50" charset="-128"/>
              </a:rPr>
              <a:t>の社会化からみた</a:t>
            </a:r>
            <a:r>
              <a:rPr lang="en-US" altLang="ja-JP" sz="3600" dirty="0" smtClean="0">
                <a:latin typeface="メイリオ" pitchFamily="50" charset="-128"/>
                <a:ea typeface="メイリオ" pitchFamily="50" charset="-128"/>
                <a:cs typeface="メイリオ" pitchFamily="50" charset="-128"/>
              </a:rPr>
              <a:t>IPE</a:t>
            </a:r>
          </a:p>
          <a:p>
            <a:r>
              <a:rPr lang="ja-JP" altLang="en-US" sz="3600" dirty="0" smtClean="0">
                <a:latin typeface="メイリオ" pitchFamily="50" charset="-128"/>
                <a:ea typeface="メイリオ" pitchFamily="50" charset="-128"/>
                <a:cs typeface="メイリオ" pitchFamily="50" charset="-128"/>
              </a:rPr>
              <a:t>筑波大学・総合診療における</a:t>
            </a:r>
            <a:r>
              <a:rPr lang="en-US" altLang="ja-JP" sz="3600" dirty="0" smtClean="0">
                <a:latin typeface="メイリオ" pitchFamily="50" charset="-128"/>
                <a:ea typeface="メイリオ" pitchFamily="50" charset="-128"/>
                <a:cs typeface="メイリオ" pitchFamily="50" charset="-128"/>
              </a:rPr>
              <a:t>IPE</a:t>
            </a:r>
          </a:p>
          <a:p>
            <a:r>
              <a:rPr lang="ja-JP" altLang="en-US" sz="3600" dirty="0">
                <a:latin typeface="メイリオ" pitchFamily="50" charset="-128"/>
                <a:ea typeface="メイリオ" pitchFamily="50" charset="-128"/>
                <a:cs typeface="メイリオ" pitchFamily="50" charset="-128"/>
              </a:rPr>
              <a:t>連携の</a:t>
            </a:r>
            <a:r>
              <a:rPr lang="ja-JP" altLang="en-US" sz="3600" dirty="0" smtClean="0">
                <a:latin typeface="メイリオ" pitchFamily="50" charset="-128"/>
                <a:ea typeface="メイリオ" pitchFamily="50" charset="-128"/>
                <a:cs typeface="メイリオ" pitchFamily="50" charset="-128"/>
              </a:rPr>
              <a:t>社会化と新たな連携コンピテンシー</a:t>
            </a:r>
            <a:endParaRPr lang="en-US" altLang="ja-JP" sz="3600" dirty="0" smtClean="0">
              <a:latin typeface="メイリオ" pitchFamily="50" charset="-128"/>
              <a:ea typeface="メイリオ" pitchFamily="50" charset="-128"/>
              <a:cs typeface="メイリオ" pitchFamily="50" charset="-128"/>
            </a:endParaRPr>
          </a:p>
          <a:p>
            <a:endParaRPr lang="en-US" altLang="ja-JP" sz="3600" dirty="0" smtClean="0">
              <a:latin typeface="メイリオ" pitchFamily="50" charset="-128"/>
              <a:ea typeface="メイリオ" pitchFamily="50" charset="-128"/>
              <a:cs typeface="メイリオ" pitchFamily="50" charset="-128"/>
            </a:endParaRPr>
          </a:p>
          <a:p>
            <a:endParaRPr lang="en-US" altLang="ja-JP" sz="3600" dirty="0" smtClean="0">
              <a:latin typeface="メイリオ" pitchFamily="50" charset="-128"/>
              <a:ea typeface="メイリオ" pitchFamily="50" charset="-128"/>
              <a:cs typeface="メイリオ" pitchFamily="50" charset="-128"/>
            </a:endParaRPr>
          </a:p>
          <a:p>
            <a:endParaRPr lang="en-US" altLang="ja-JP" sz="3600" dirty="0" smtClean="0">
              <a:latin typeface="メイリオ" pitchFamily="50" charset="-128"/>
              <a:ea typeface="メイリオ" pitchFamily="50" charset="-128"/>
              <a:cs typeface="メイリオ" pitchFamily="50" charset="-128"/>
            </a:endParaRPr>
          </a:p>
          <a:p>
            <a:endParaRPr lang="ja-JP" altLang="en-US" sz="3600" dirty="0" smtClean="0">
              <a:latin typeface="メイリオ" pitchFamily="50" charset="-128"/>
              <a:ea typeface="メイリオ" pitchFamily="50" charset="-128"/>
              <a:cs typeface="メイリオ" pitchFamily="50" charset="-128"/>
            </a:endParaRPr>
          </a:p>
        </p:txBody>
      </p:sp>
      <p:sp>
        <p:nvSpPr>
          <p:cNvPr id="2" name="フッター プレースホルダー 1"/>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3" name="スライド番号プレースホルダー 2"/>
          <p:cNvSpPr>
            <a:spLocks noGrp="1"/>
          </p:cNvSpPr>
          <p:nvPr>
            <p:ph type="sldNum" sz="quarter" idx="12"/>
          </p:nvPr>
        </p:nvSpPr>
        <p:spPr/>
        <p:txBody>
          <a:bodyPr/>
          <a:lstStyle/>
          <a:p>
            <a:fld id="{B6467025-07D8-4F95-9891-3A6150135CD8}" type="slidenum">
              <a:rPr kumimoji="1" lang="ja-JP" altLang="en-US" smtClean="0"/>
              <a:t>2</a:t>
            </a:fld>
            <a:endParaRPr kumimoji="1" lang="ja-JP" altLang="en-US"/>
          </a:p>
        </p:txBody>
      </p:sp>
    </p:spTree>
    <p:extLst>
      <p:ext uri="{BB962C8B-B14F-4D97-AF65-F5344CB8AC3E}">
        <p14:creationId xmlns:p14="http://schemas.microsoft.com/office/powerpoint/2010/main" val="1632103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457200" y="40466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pPr eaLnBrk="1" hangingPunct="1"/>
            <a:r>
              <a:rPr lang="ja-JP" altLang="en-US"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１年次（入学直後） </a:t>
            </a:r>
            <a:r>
              <a:rPr lang="ja-JP" altLang="en-US" sz="4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早期体験実習</a:t>
            </a:r>
          </a:p>
        </p:txBody>
      </p:sp>
      <p:sp>
        <p:nvSpPr>
          <p:cNvPr id="126979" name="Rectangle 4"/>
          <p:cNvSpPr>
            <a:spLocks noChangeArrowheads="1"/>
          </p:cNvSpPr>
          <p:nvPr/>
        </p:nvSpPr>
        <p:spPr bwMode="auto">
          <a:xfrm>
            <a:off x="179512" y="2276872"/>
            <a:ext cx="49736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lvl1pPr marL="339725" indent="-339725">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20000"/>
              </a:spcBef>
            </a:pPr>
            <a:r>
              <a:rPr lang="ja-JP" altLang="en-US" sz="3600" b="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0" dirty="0">
                <a:solidFill>
                  <a:srgbClr val="FF33CC"/>
                </a:solidFill>
                <a:latin typeface="メイリオ" panose="020B0604030504040204" pitchFamily="50" charset="-128"/>
                <a:ea typeface="メイリオ" panose="020B0604030504040204" pitchFamily="50" charset="-128"/>
                <a:cs typeface="メイリオ" panose="020B0604030504040204" pitchFamily="50" charset="-128"/>
              </a:rPr>
              <a:t>他職種の体験</a:t>
            </a:r>
          </a:p>
          <a:p>
            <a:pPr eaLnBrk="1" hangingPunct="1">
              <a:spcBef>
                <a:spcPct val="20000"/>
              </a:spcBef>
            </a:pPr>
            <a:r>
              <a:rPr lang="ja-JP" altLang="en-US" sz="3600" b="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・患者体験</a:t>
            </a:r>
          </a:p>
          <a:p>
            <a:pPr eaLnBrk="1" hangingPunct="1">
              <a:spcBef>
                <a:spcPct val="20000"/>
              </a:spcBef>
            </a:pPr>
            <a:r>
              <a:rPr lang="ja-JP" altLang="en-US" sz="3600" b="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・患者の視点から、各職種の役割を考える </a:t>
            </a:r>
          </a:p>
          <a:p>
            <a:pPr eaLnBrk="1" hangingPunct="1">
              <a:spcBef>
                <a:spcPct val="20000"/>
              </a:spcBef>
            </a:pPr>
            <a:r>
              <a:rPr lang="ja-JP" altLang="en-US" sz="3600" b="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・コミュニケーションの基本を学ぶ</a:t>
            </a:r>
          </a:p>
        </p:txBody>
      </p:sp>
      <p:sp>
        <p:nvSpPr>
          <p:cNvPr id="126980" name="Text Box 7"/>
          <p:cNvSpPr txBox="1">
            <a:spLocks noChangeArrowheads="1"/>
          </p:cNvSpPr>
          <p:nvPr/>
        </p:nvSpPr>
        <p:spPr bwMode="auto">
          <a:xfrm>
            <a:off x="5310409" y="4722143"/>
            <a:ext cx="3870103" cy="16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spcBef>
                <a:spcPct val="50000"/>
              </a:spcBef>
            </a:pPr>
            <a:r>
              <a:rPr kumimoji="1" lang="ja-JP" altLang="en-US" sz="2800" b="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地域医療保健</a:t>
            </a:r>
            <a:br>
              <a:rPr kumimoji="1" lang="ja-JP" altLang="en-US" sz="2800" b="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800" b="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福祉</a:t>
            </a:r>
            <a:r>
              <a:rPr kumimoji="1" lang="ja-JP" altLang="en-US" sz="2800" b="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実習</a:t>
            </a:r>
            <a:endParaRPr kumimoji="1" lang="en-US" altLang="ja-JP" sz="2800" b="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50000"/>
              </a:spcBef>
            </a:pPr>
            <a:r>
              <a:rPr kumimoji="1" lang="ja-JP" altLang="en-US" sz="2800" b="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b="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デイケアセンター）</a:t>
            </a:r>
          </a:p>
        </p:txBody>
      </p:sp>
      <p:pic>
        <p:nvPicPr>
          <p:cNvPr id="126981" name="Picture 9" descr="M1デイケ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350" y="1651918"/>
            <a:ext cx="35814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4" name="AutoShape 10"/>
          <p:cNvSpPr>
            <a:spLocks noChangeArrowheads="1"/>
          </p:cNvSpPr>
          <p:nvPr/>
        </p:nvSpPr>
        <p:spPr bwMode="auto">
          <a:xfrm>
            <a:off x="8026400" y="1712243"/>
            <a:ext cx="895350" cy="620712"/>
          </a:xfrm>
          <a:prstGeom prst="wedgeRoundRectCallout">
            <a:avLst>
              <a:gd name="adj1" fmla="val -40282"/>
              <a:gd name="adj2" fmla="val 86319"/>
              <a:gd name="adj3" fmla="val 16667"/>
            </a:avLst>
          </a:prstGeom>
          <a:solidFill>
            <a:schemeClr val="accent1"/>
          </a:solidFill>
          <a:ln w="9525">
            <a:solidFill>
              <a:schemeClr val="tx1"/>
            </a:solidFill>
            <a:miter lim="800000"/>
            <a:headEnd/>
            <a:tailEnd/>
          </a:ln>
          <a:effectLst/>
        </p:spPr>
        <p:txBody>
          <a:bodyPr lIns="91417" tIns="45708" rIns="91417" bIns="45708"/>
          <a:lstStyle/>
          <a:p>
            <a:pPr algn="ctr" eaLnBrk="1" hangingPunct="1">
              <a:defRPr/>
            </a:pPr>
            <a:r>
              <a:rPr lang="ja-JP" altLang="en-US">
                <a:effectLst>
                  <a:outerShdw blurRad="38100" dist="38100" dir="2700000" algn="tl">
                    <a:srgbClr val="FFFFFF"/>
                  </a:outerShdw>
                </a:effectLst>
              </a:rPr>
              <a:t>学生</a:t>
            </a:r>
          </a:p>
        </p:txBody>
      </p:sp>
      <p:sp>
        <p:nvSpPr>
          <p:cNvPr id="251915" name="AutoShape 11"/>
          <p:cNvSpPr>
            <a:spLocks noChangeArrowheads="1"/>
          </p:cNvSpPr>
          <p:nvPr/>
        </p:nvSpPr>
        <p:spPr bwMode="auto">
          <a:xfrm>
            <a:off x="3932238" y="1564605"/>
            <a:ext cx="1960562" cy="441325"/>
          </a:xfrm>
          <a:prstGeom prst="wedgeRoundRectCallout">
            <a:avLst>
              <a:gd name="adj1" fmla="val 37259"/>
              <a:gd name="adj2" fmla="val 114750"/>
              <a:gd name="adj3" fmla="val 16667"/>
            </a:avLst>
          </a:prstGeom>
          <a:solidFill>
            <a:schemeClr val="accent1"/>
          </a:solidFill>
          <a:ln w="9525">
            <a:solidFill>
              <a:schemeClr val="tx1"/>
            </a:solidFill>
            <a:miter lim="800000"/>
            <a:headEnd/>
            <a:tailEnd/>
          </a:ln>
          <a:effectLst/>
        </p:spPr>
        <p:txBody>
          <a:bodyPr lIns="91417" tIns="45708" rIns="91417" bIns="45708"/>
          <a:lstStyle/>
          <a:p>
            <a:pPr algn="ctr" eaLnBrk="1" hangingPunct="1">
              <a:defRPr/>
            </a:pPr>
            <a:r>
              <a:rPr lang="ja-JP" altLang="en-US">
                <a:effectLst>
                  <a:outerShdw blurRad="38100" dist="38100" dir="2700000" algn="tl">
                    <a:srgbClr val="FFFFFF"/>
                  </a:outerShdw>
                </a:effectLst>
              </a:rPr>
              <a:t>介護福祉士</a:t>
            </a:r>
          </a:p>
        </p:txBody>
      </p:sp>
      <p:sp>
        <p:nvSpPr>
          <p:cNvPr id="251916" name="AutoShape 12"/>
          <p:cNvSpPr>
            <a:spLocks noChangeArrowheads="1"/>
          </p:cNvSpPr>
          <p:nvPr/>
        </p:nvSpPr>
        <p:spPr bwMode="auto">
          <a:xfrm>
            <a:off x="6462713" y="1340768"/>
            <a:ext cx="1349375" cy="620712"/>
          </a:xfrm>
          <a:prstGeom prst="wedgeRoundRectCallout">
            <a:avLst>
              <a:gd name="adj1" fmla="val 17801"/>
              <a:gd name="adj2" fmla="val 165347"/>
              <a:gd name="adj3" fmla="val 16667"/>
            </a:avLst>
          </a:prstGeom>
          <a:solidFill>
            <a:schemeClr val="accent1"/>
          </a:solidFill>
          <a:ln w="9525">
            <a:solidFill>
              <a:schemeClr val="tx1"/>
            </a:solidFill>
            <a:miter lim="800000"/>
            <a:headEnd/>
            <a:tailEnd/>
          </a:ln>
          <a:effectLst/>
        </p:spPr>
        <p:txBody>
          <a:bodyPr lIns="91417" tIns="45708" rIns="91417" bIns="45708"/>
          <a:lstStyle/>
          <a:p>
            <a:pPr algn="ctr" eaLnBrk="1" hangingPunct="1">
              <a:defRPr/>
            </a:pPr>
            <a:r>
              <a:rPr lang="ja-JP" altLang="en-US" dirty="0">
                <a:effectLst>
                  <a:outerShdw blurRad="38100" dist="38100" dir="2700000" algn="tl">
                    <a:srgbClr val="FFFFFF"/>
                  </a:outerShdw>
                </a:effectLst>
              </a:rPr>
              <a:t>利用者</a:t>
            </a:r>
          </a:p>
        </p:txBody>
      </p:sp>
    </p:spTree>
    <p:extLst>
      <p:ext uri="{BB962C8B-B14F-4D97-AF65-F5344CB8AC3E}">
        <p14:creationId xmlns:p14="http://schemas.microsoft.com/office/powerpoint/2010/main" val="1549218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bwMode="auto">
          <a:xfrm>
            <a:off x="-188913" y="341313"/>
            <a:ext cx="971550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eaLnBrk="1" hangingPunct="1"/>
            <a:r>
              <a:rPr lang="ja-JP" altLang="en-US" sz="4000" dirty="0" smtClean="0">
                <a:solidFill>
                  <a:schemeClr val="tx1"/>
                </a:solidFill>
                <a:latin typeface="メイリオ" pitchFamily="50" charset="-128"/>
                <a:ea typeface="メイリオ" pitchFamily="50" charset="-128"/>
                <a:cs typeface="メイリオ" pitchFamily="50" charset="-128"/>
              </a:rPr>
              <a:t> </a:t>
            </a:r>
            <a:r>
              <a:rPr lang="en-US" altLang="ja-JP" sz="4000" dirty="0" smtClean="0">
                <a:solidFill>
                  <a:schemeClr val="tx1"/>
                </a:solidFill>
                <a:latin typeface="メイリオ" pitchFamily="50" charset="-128"/>
                <a:ea typeface="メイリオ" pitchFamily="50" charset="-128"/>
                <a:cs typeface="メイリオ" pitchFamily="50" charset="-128"/>
              </a:rPr>
              <a:t>2</a:t>
            </a:r>
            <a:r>
              <a:rPr lang="ja-JP" altLang="en-US" sz="4000" dirty="0" smtClean="0">
                <a:solidFill>
                  <a:schemeClr val="tx1"/>
                </a:solidFill>
                <a:latin typeface="メイリオ" pitchFamily="50" charset="-128"/>
                <a:ea typeface="メイリオ" pitchFamily="50" charset="-128"/>
                <a:cs typeface="メイリオ" pitchFamily="50" charset="-128"/>
              </a:rPr>
              <a:t>年次：合同</a:t>
            </a:r>
            <a:r>
              <a:rPr lang="en-US" altLang="ja-JP" sz="4000" dirty="0" smtClean="0">
                <a:solidFill>
                  <a:schemeClr val="tx1"/>
                </a:solidFill>
                <a:latin typeface="メイリオ" pitchFamily="50" charset="-128"/>
                <a:ea typeface="メイリオ" pitchFamily="50" charset="-128"/>
                <a:cs typeface="メイリオ" pitchFamily="50" charset="-128"/>
              </a:rPr>
              <a:t>TBL </a:t>
            </a:r>
            <a:endParaRPr lang="ja-JP" altLang="en-US" sz="4000" dirty="0" smtClean="0">
              <a:solidFill>
                <a:schemeClr val="tx1"/>
              </a:solidFill>
              <a:latin typeface="メイリオ" pitchFamily="50" charset="-128"/>
              <a:ea typeface="メイリオ" pitchFamily="50" charset="-128"/>
              <a:cs typeface="メイリオ" pitchFamily="50" charset="-128"/>
            </a:endParaRPr>
          </a:p>
        </p:txBody>
      </p:sp>
      <p:sp>
        <p:nvSpPr>
          <p:cNvPr id="145411" name="Rectangle 3"/>
          <p:cNvSpPr>
            <a:spLocks noGrp="1" noChangeArrowheads="1"/>
          </p:cNvSpPr>
          <p:nvPr>
            <p:ph idx="1"/>
          </p:nvPr>
        </p:nvSpPr>
        <p:spPr bwMode="auto">
          <a:xfrm>
            <a:off x="395536" y="1340768"/>
            <a:ext cx="8424936" cy="173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eaLnBrk="1" hangingPunct="1"/>
            <a:r>
              <a:rPr lang="ja-JP" altLang="en-US" sz="2800" dirty="0" smtClean="0">
                <a:latin typeface="メイリオ" pitchFamily="50" charset="-128"/>
                <a:ea typeface="メイリオ" pitchFamily="50" charset="-128"/>
                <a:cs typeface="メイリオ" pitchFamily="50" charset="-128"/>
              </a:rPr>
              <a:t>筑波大学医学類と茨城県立医療大学（看護、理学、作業、放射線技師）の合同プログラム</a:t>
            </a:r>
          </a:p>
          <a:p>
            <a:pPr eaLnBrk="1" hangingPunct="1"/>
            <a:r>
              <a:rPr lang="ja-JP" altLang="en-US" sz="2800" dirty="0" smtClean="0">
                <a:latin typeface="メイリオ" pitchFamily="50" charset="-128"/>
                <a:ea typeface="メイリオ" pitchFamily="50" charset="-128"/>
                <a:cs typeface="メイリオ" pitchFamily="50" charset="-128"/>
              </a:rPr>
              <a:t>大教室で小グループに分かれ、脳梗塞のケースを用いた約</a:t>
            </a:r>
            <a:r>
              <a:rPr lang="en-US" altLang="ja-JP" sz="2800" dirty="0" smtClean="0">
                <a:latin typeface="メイリオ" pitchFamily="50" charset="-128"/>
                <a:ea typeface="メイリオ" pitchFamily="50" charset="-128"/>
                <a:cs typeface="メイリオ" pitchFamily="50" charset="-128"/>
              </a:rPr>
              <a:t>4</a:t>
            </a:r>
            <a:r>
              <a:rPr lang="ja-JP" altLang="en-US" sz="2800" dirty="0" smtClean="0">
                <a:latin typeface="メイリオ" pitchFamily="50" charset="-128"/>
                <a:ea typeface="メイリオ" pitchFamily="50" charset="-128"/>
                <a:cs typeface="メイリオ" pitchFamily="50" charset="-128"/>
              </a:rPr>
              <a:t>時間の</a:t>
            </a:r>
            <a:r>
              <a:rPr lang="en-US" altLang="ja-JP" sz="2800" dirty="0" smtClean="0">
                <a:latin typeface="メイリオ" pitchFamily="50" charset="-128"/>
                <a:ea typeface="メイリオ" pitchFamily="50" charset="-128"/>
                <a:cs typeface="メイリオ" pitchFamily="50" charset="-128"/>
              </a:rPr>
              <a:t>Team-based</a:t>
            </a:r>
            <a:r>
              <a:rPr lang="ja-JP" altLang="en-US" sz="2800" dirty="0" smtClean="0">
                <a:latin typeface="メイリオ" pitchFamily="50" charset="-128"/>
                <a:ea typeface="メイリオ" pitchFamily="50" charset="-128"/>
                <a:cs typeface="メイリオ" pitchFamily="50" charset="-128"/>
              </a:rPr>
              <a:t> </a:t>
            </a:r>
            <a:r>
              <a:rPr lang="en-US" altLang="ja-JP" sz="2800" dirty="0" smtClean="0">
                <a:latin typeface="メイリオ" pitchFamily="50" charset="-128"/>
                <a:ea typeface="メイリオ" pitchFamily="50" charset="-128"/>
                <a:cs typeface="メイリオ" pitchFamily="50" charset="-128"/>
              </a:rPr>
              <a:t>learning</a:t>
            </a:r>
            <a:r>
              <a:rPr lang="ja-JP" altLang="en-US" sz="2800" dirty="0" smtClean="0">
                <a:latin typeface="メイリオ" pitchFamily="50" charset="-128"/>
                <a:ea typeface="メイリオ" pitchFamily="50" charset="-128"/>
                <a:cs typeface="メイリオ" pitchFamily="50" charset="-128"/>
              </a:rPr>
              <a:t>（</a:t>
            </a:r>
            <a:r>
              <a:rPr lang="en-US" altLang="ja-JP" sz="2800" dirty="0" smtClean="0">
                <a:latin typeface="メイリオ" pitchFamily="50" charset="-128"/>
                <a:ea typeface="メイリオ" pitchFamily="50" charset="-128"/>
                <a:cs typeface="メイリオ" pitchFamily="50" charset="-128"/>
              </a:rPr>
              <a:t>TBL</a:t>
            </a:r>
            <a:r>
              <a:rPr lang="ja-JP" altLang="en-US" sz="2800" dirty="0" smtClean="0">
                <a:latin typeface="メイリオ" pitchFamily="50" charset="-128"/>
                <a:ea typeface="メイリオ" pitchFamily="50" charset="-128"/>
                <a:cs typeface="メイリオ" pitchFamily="50" charset="-128"/>
              </a:rPr>
              <a:t>）</a:t>
            </a:r>
            <a:endParaRPr lang="en-US" altLang="ja-JP" sz="2800" dirty="0" smtClean="0">
              <a:latin typeface="メイリオ" pitchFamily="50" charset="-128"/>
              <a:ea typeface="メイリオ" pitchFamily="50" charset="-128"/>
              <a:cs typeface="メイリオ" pitchFamily="50" charset="-128"/>
            </a:endParaRPr>
          </a:p>
          <a:p>
            <a:pPr eaLnBrk="1" hangingPunct="1"/>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つくば国際会議場の大教室</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教室にて実施</a:t>
            </a:r>
            <a:endParaRPr lang="en-US" altLang="ja-JP" sz="2800" dirty="0" smtClean="0">
              <a:latin typeface="メイリオ" pitchFamily="50" charset="-128"/>
              <a:ea typeface="メイリオ" pitchFamily="50" charset="-128"/>
              <a:cs typeface="メイリオ" pitchFamily="50" charset="-128"/>
            </a:endParaRPr>
          </a:p>
          <a:p>
            <a:pPr eaLnBrk="1" hangingPunct="1"/>
            <a:endParaRPr lang="en-US" altLang="ja-JP" sz="2800" dirty="0" smtClean="0">
              <a:latin typeface="メイリオ" pitchFamily="50" charset="-128"/>
              <a:ea typeface="メイリオ" pitchFamily="50" charset="-128"/>
              <a:cs typeface="メイリオ" pitchFamily="50" charset="-128"/>
            </a:endParaRPr>
          </a:p>
        </p:txBody>
      </p:sp>
      <p:sp>
        <p:nvSpPr>
          <p:cNvPr id="352261" name="Rectangle 5"/>
          <p:cNvSpPr>
            <a:spLocks noChangeArrowheads="1"/>
          </p:cNvSpPr>
          <p:nvPr/>
        </p:nvSpPr>
        <p:spPr bwMode="auto">
          <a:xfrm>
            <a:off x="0" y="2403475"/>
            <a:ext cx="184150" cy="461963"/>
          </a:xfrm>
          <a:prstGeom prst="rect">
            <a:avLst/>
          </a:prstGeom>
          <a:noFill/>
          <a:ln w="9525">
            <a:noFill/>
            <a:miter lim="800000"/>
            <a:headEnd/>
            <a:tailEnd/>
          </a:ln>
          <a:effectLst/>
        </p:spPr>
        <p:txBody>
          <a:bodyPr wrap="none" lIns="91417" tIns="45708" rIns="91417" bIns="45708" anchor="ctr">
            <a:spAutoFit/>
          </a:bodyPr>
          <a:lstStyle/>
          <a:p>
            <a:pPr eaLnBrk="1" hangingPunct="1">
              <a:defRPr/>
            </a:pPr>
            <a:endParaRPr kumimoji="1" lang="ja-JP" altLang="en-US">
              <a:solidFill>
                <a:srgbClr val="FFFFFF"/>
              </a:solidFill>
              <a:effectLst>
                <a:outerShdw blurRad="38100" dist="38100" dir="2700000" algn="tl">
                  <a:srgbClr val="000000">
                    <a:alpha val="43137"/>
                  </a:srgbClr>
                </a:outerShdw>
              </a:effectLst>
              <a:latin typeface="Times" charset="0"/>
              <a:ea typeface="Osaka" charset="-128"/>
            </a:endParaRPr>
          </a:p>
        </p:txBody>
      </p:sp>
      <p:pic>
        <p:nvPicPr>
          <p:cNvPr id="145413" name="図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901777"/>
            <a:ext cx="35941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図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884315"/>
            <a:ext cx="3773488"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3" name="スライド番号プレースホルダー 2"/>
          <p:cNvSpPr>
            <a:spLocks noGrp="1"/>
          </p:cNvSpPr>
          <p:nvPr>
            <p:ph type="sldNum" sz="quarter" idx="12"/>
          </p:nvPr>
        </p:nvSpPr>
        <p:spPr/>
        <p:txBody>
          <a:bodyPr/>
          <a:lstStyle/>
          <a:p>
            <a:fld id="{B6467025-07D8-4F95-9891-3A6150135CD8}" type="slidenum">
              <a:rPr kumimoji="1" lang="ja-JP" altLang="en-US" smtClean="0"/>
              <a:t>21</a:t>
            </a:fld>
            <a:endParaRPr kumimoji="1" lang="ja-JP" altLang="en-US"/>
          </a:p>
        </p:txBody>
      </p:sp>
    </p:spTree>
    <p:extLst>
      <p:ext uri="{BB962C8B-B14F-4D97-AF65-F5344CB8AC3E}">
        <p14:creationId xmlns:p14="http://schemas.microsoft.com/office/powerpoint/2010/main" val="2347020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30933" y="413321"/>
            <a:ext cx="9715501" cy="7114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pPr eaLnBrk="1" hangingPunct="1"/>
            <a:r>
              <a:rPr lang="ja-JP" altLang="en-US" sz="4000" dirty="0" smtClean="0">
                <a:latin typeface="メイリオ" pitchFamily="50" charset="-128"/>
                <a:ea typeface="メイリオ" pitchFamily="50" charset="-128"/>
                <a:cs typeface="メイリオ" pitchFamily="50" charset="-128"/>
              </a:rPr>
              <a:t> </a:t>
            </a:r>
            <a:r>
              <a:rPr lang="en-US" altLang="ja-JP" sz="4000" dirty="0" smtClean="0">
                <a:latin typeface="メイリオ" pitchFamily="50" charset="-128"/>
                <a:ea typeface="メイリオ" pitchFamily="50" charset="-128"/>
                <a:cs typeface="メイリオ" pitchFamily="50" charset="-128"/>
              </a:rPr>
              <a:t>3</a:t>
            </a:r>
            <a:r>
              <a:rPr lang="ja-JP" altLang="en-US" sz="4000" dirty="0" smtClean="0">
                <a:latin typeface="メイリオ" pitchFamily="50" charset="-128"/>
                <a:ea typeface="メイリオ" pitchFamily="50" charset="-128"/>
                <a:cs typeface="メイリオ" pitchFamily="50" charset="-128"/>
              </a:rPr>
              <a:t>年次：</a:t>
            </a:r>
            <a:r>
              <a:rPr lang="ja-JP" altLang="en-US" sz="3600" dirty="0" smtClean="0">
                <a:latin typeface="メイリオ" pitchFamily="50" charset="-128"/>
                <a:ea typeface="メイリオ" pitchFamily="50" charset="-128"/>
                <a:cs typeface="メイリオ" pitchFamily="50" charset="-128"/>
              </a:rPr>
              <a:t>ケア･コロキウム（チームワーク演習）</a:t>
            </a:r>
            <a:endParaRPr lang="ja-JP" altLang="en-US" sz="4000" dirty="0" smtClean="0">
              <a:latin typeface="メイリオ" pitchFamily="50" charset="-128"/>
              <a:ea typeface="メイリオ" pitchFamily="50" charset="-128"/>
              <a:cs typeface="メイリオ" pitchFamily="50" charset="-128"/>
            </a:endParaRPr>
          </a:p>
        </p:txBody>
      </p:sp>
      <p:sp>
        <p:nvSpPr>
          <p:cNvPr id="156675" name="Rectangle 3"/>
          <p:cNvSpPr>
            <a:spLocks noGrp="1" noChangeArrowheads="1"/>
          </p:cNvSpPr>
          <p:nvPr>
            <p:ph idx="1"/>
          </p:nvPr>
        </p:nvSpPr>
        <p:spPr bwMode="auto">
          <a:xfrm>
            <a:off x="192088" y="1268760"/>
            <a:ext cx="9017000" cy="214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ja-JP" altLang="en-US" sz="2400" dirty="0" smtClean="0">
                <a:latin typeface="メイリオ" pitchFamily="50" charset="-128"/>
                <a:ea typeface="メイリオ" pitchFamily="50" charset="-128"/>
                <a:cs typeface="メイリオ" pitchFamily="50" charset="-128"/>
              </a:rPr>
              <a:t>筑波大学医学群と東京理科大学薬学部の合同プログラム</a:t>
            </a:r>
          </a:p>
          <a:p>
            <a:pPr eaLnBrk="1" hangingPunct="1"/>
            <a:r>
              <a:rPr lang="ja-JP" altLang="en-US" sz="2400" dirty="0" smtClean="0">
                <a:latin typeface="メイリオ" pitchFamily="50" charset="-128"/>
                <a:ea typeface="メイリオ" pitchFamily="50" charset="-128"/>
                <a:cs typeface="メイリオ" pitchFamily="50" charset="-128"/>
              </a:rPr>
              <a:t>専門の異なる学生で混成された８～９人グループで実施</a:t>
            </a:r>
          </a:p>
          <a:p>
            <a:pPr eaLnBrk="1" hangingPunct="1"/>
            <a:r>
              <a:rPr lang="ja-JP" altLang="en-US" sz="2400" dirty="0" smtClean="0">
                <a:latin typeface="メイリオ" pitchFamily="50" charset="-128"/>
                <a:ea typeface="メイリオ" pitchFamily="50" charset="-128"/>
                <a:cs typeface="メイリオ" pitchFamily="50" charset="-128"/>
              </a:rPr>
              <a:t>チーム医療・患者のケアをテーマとした討論</a:t>
            </a:r>
          </a:p>
          <a:p>
            <a:pPr eaLnBrk="1" hangingPunct="1">
              <a:buFontTx/>
              <a:buNone/>
            </a:pPr>
            <a:r>
              <a:rPr lang="ja-JP" altLang="en-US" sz="2400" dirty="0" smtClean="0">
                <a:latin typeface="メイリオ" pitchFamily="50" charset="-128"/>
                <a:ea typeface="メイリオ" pitchFamily="50" charset="-128"/>
                <a:cs typeface="メイリオ" pitchFamily="50" charset="-128"/>
              </a:rPr>
              <a:t>　　　　　　→現場の多職種カンファレンスの模擬体験</a:t>
            </a:r>
            <a:endParaRPr lang="en-US" altLang="ja-JP" sz="2400" dirty="0" smtClean="0">
              <a:latin typeface="メイリオ" pitchFamily="50" charset="-128"/>
              <a:ea typeface="メイリオ" pitchFamily="50" charset="-128"/>
              <a:cs typeface="メイリオ" pitchFamily="50" charset="-128"/>
            </a:endParaRPr>
          </a:p>
        </p:txBody>
      </p:sp>
      <p:sp>
        <p:nvSpPr>
          <p:cNvPr id="352261" name="Rectangle 5"/>
          <p:cNvSpPr>
            <a:spLocks noChangeArrowheads="1"/>
          </p:cNvSpPr>
          <p:nvPr/>
        </p:nvSpPr>
        <p:spPr bwMode="auto">
          <a:xfrm>
            <a:off x="0" y="2403475"/>
            <a:ext cx="184150" cy="461963"/>
          </a:xfrm>
          <a:prstGeom prst="rect">
            <a:avLst/>
          </a:prstGeom>
          <a:noFill/>
          <a:ln w="9525">
            <a:noFill/>
            <a:miter lim="800000"/>
            <a:headEnd/>
            <a:tailEnd/>
          </a:ln>
          <a:effectLst/>
        </p:spPr>
        <p:txBody>
          <a:bodyPr wrap="none" lIns="91417" tIns="45708" rIns="91417" bIns="45708" anchor="ctr">
            <a:spAutoFit/>
          </a:bodyPr>
          <a:lstStyle/>
          <a:p>
            <a:pPr eaLnBrk="1" hangingPunct="1">
              <a:defRPr/>
            </a:pPr>
            <a:endParaRPr kumimoji="1" lang="ja-JP" altLang="en-US">
              <a:solidFill>
                <a:srgbClr val="FFFFFF"/>
              </a:solidFill>
              <a:effectLst>
                <a:outerShdw blurRad="38100" dist="38100" dir="2700000" algn="tl">
                  <a:srgbClr val="000000">
                    <a:alpha val="43137"/>
                  </a:srgbClr>
                </a:outerShdw>
              </a:effectLst>
              <a:latin typeface="Times" charset="0"/>
              <a:ea typeface="Osaka" charset="-128"/>
            </a:endParaRPr>
          </a:p>
        </p:txBody>
      </p:sp>
      <p:pic>
        <p:nvPicPr>
          <p:cNvPr id="156677" name="Picture 6" descr="IMG_03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3194050"/>
            <a:ext cx="38401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8" name="Picture 8" descr="ケアコロキウム発表会２"/>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3235325"/>
            <a:ext cx="3694112"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9" name="Text Box 18"/>
          <p:cNvSpPr txBox="1">
            <a:spLocks noChangeArrowheads="1"/>
          </p:cNvSpPr>
          <p:nvPr/>
        </p:nvSpPr>
        <p:spPr bwMode="auto">
          <a:xfrm>
            <a:off x="1467271" y="6279406"/>
            <a:ext cx="2339055"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kumimoji="1"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小グループ討論</a:t>
            </a:r>
          </a:p>
        </p:txBody>
      </p:sp>
      <p:sp>
        <p:nvSpPr>
          <p:cNvPr id="156680" name="Text Box 19"/>
          <p:cNvSpPr txBox="1">
            <a:spLocks noChangeArrowheads="1"/>
          </p:cNvSpPr>
          <p:nvPr/>
        </p:nvSpPr>
        <p:spPr bwMode="auto">
          <a:xfrm>
            <a:off x="6152405" y="6279406"/>
            <a:ext cx="173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kumimoji="1"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全体発表会</a:t>
            </a:r>
          </a:p>
        </p:txBody>
      </p:sp>
      <p:sp>
        <p:nvSpPr>
          <p:cNvPr id="2" name="フッター プレースホルダー 1"/>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3" name="スライド番号プレースホルダー 2"/>
          <p:cNvSpPr>
            <a:spLocks noGrp="1"/>
          </p:cNvSpPr>
          <p:nvPr>
            <p:ph type="sldNum" sz="quarter" idx="12"/>
          </p:nvPr>
        </p:nvSpPr>
        <p:spPr/>
        <p:txBody>
          <a:bodyPr/>
          <a:lstStyle/>
          <a:p>
            <a:fld id="{B6467025-07D8-4F95-9891-3A6150135CD8}" type="slidenum">
              <a:rPr kumimoji="1" lang="ja-JP" altLang="en-US" smtClean="0"/>
              <a:t>22</a:t>
            </a:fld>
            <a:endParaRPr kumimoji="1" lang="ja-JP" altLang="en-US"/>
          </a:p>
        </p:txBody>
      </p:sp>
    </p:spTree>
    <p:extLst>
      <p:ext uri="{BB962C8B-B14F-4D97-AF65-F5344CB8AC3E}">
        <p14:creationId xmlns:p14="http://schemas.microsoft.com/office/powerpoint/2010/main" val="4158259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914400" y="498376"/>
            <a:ext cx="7696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ja-JP" altLang="en-US"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５年次　地域医療実習</a:t>
            </a:r>
          </a:p>
        </p:txBody>
      </p:sp>
      <p:sp>
        <p:nvSpPr>
          <p:cNvPr id="131075" name="テキスト ボックス 9"/>
          <p:cNvSpPr txBox="1">
            <a:spLocks noChangeArrowheads="1"/>
          </p:cNvSpPr>
          <p:nvPr/>
        </p:nvSpPr>
        <p:spPr bwMode="auto">
          <a:xfrm>
            <a:off x="1246672" y="5445224"/>
            <a:ext cx="282050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1" rIns="91424" bIns="45711">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特養での健康体操</a:t>
            </a:r>
          </a:p>
        </p:txBody>
      </p:sp>
      <p:pic>
        <p:nvPicPr>
          <p:cNvPr id="131076" name="Picture 4"/>
          <p:cNvPicPr>
            <a:picLocks noChangeAspect="1" noChangeArrowheads="1"/>
          </p:cNvPicPr>
          <p:nvPr/>
        </p:nvPicPr>
        <p:blipFill>
          <a:blip r:embed="rId3">
            <a:extLst>
              <a:ext uri="{28A0092B-C50C-407E-A947-70E740481C1C}">
                <a14:useLocalDpi xmlns:a14="http://schemas.microsoft.com/office/drawing/2010/main" val="0"/>
              </a:ext>
            </a:extLst>
          </a:blip>
          <a:srcRect l="17941" t="23091" r="4288" b="17783"/>
          <a:stretch>
            <a:fillRect/>
          </a:stretch>
        </p:blipFill>
        <p:spPr bwMode="auto">
          <a:xfrm>
            <a:off x="576263" y="2501875"/>
            <a:ext cx="3937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図 7" descr="DSCF05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78038"/>
            <a:ext cx="382428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テキスト ボックス 9"/>
          <p:cNvSpPr txBox="1">
            <a:spLocks noChangeArrowheads="1"/>
          </p:cNvSpPr>
          <p:nvPr/>
        </p:nvSpPr>
        <p:spPr bwMode="auto">
          <a:xfrm>
            <a:off x="4800600" y="5445540"/>
            <a:ext cx="3947864"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1" rIns="91424" bIns="45711">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多職種在宅カンファレンス</a:t>
            </a:r>
          </a:p>
        </p:txBody>
      </p:sp>
      <p:sp>
        <p:nvSpPr>
          <p:cNvPr id="2" name="フッター プレースホルダー 1"/>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3" name="スライド番号プレースホルダー 2"/>
          <p:cNvSpPr>
            <a:spLocks noGrp="1"/>
          </p:cNvSpPr>
          <p:nvPr>
            <p:ph type="sldNum" sz="quarter" idx="12"/>
          </p:nvPr>
        </p:nvSpPr>
        <p:spPr/>
        <p:txBody>
          <a:bodyPr/>
          <a:lstStyle/>
          <a:p>
            <a:fld id="{B6467025-07D8-4F95-9891-3A6150135CD8}" type="slidenum">
              <a:rPr kumimoji="1" lang="ja-JP" altLang="en-US" smtClean="0"/>
              <a:t>23</a:t>
            </a:fld>
            <a:endParaRPr kumimoji="1" lang="ja-JP" altLang="en-US"/>
          </a:p>
        </p:txBody>
      </p:sp>
    </p:spTree>
    <p:extLst>
      <p:ext uri="{BB962C8B-B14F-4D97-AF65-F5344CB8AC3E}">
        <p14:creationId xmlns:p14="http://schemas.microsoft.com/office/powerpoint/2010/main" val="2879770778"/>
      </p:ext>
    </p:extLst>
  </p:cSld>
  <p:clrMapOvr>
    <a:masterClrMapping/>
  </p:clrMapOvr>
  <p:transition advTm="3906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6"/>
          <p:cNvSpPr>
            <a:spLocks noChangeArrowheads="1"/>
          </p:cNvSpPr>
          <p:nvPr/>
        </p:nvSpPr>
        <p:spPr bwMode="auto">
          <a:xfrm>
            <a:off x="0" y="2436813"/>
            <a:ext cx="19843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952" tIns="48975" rIns="97952" bIns="48975" anchor="ct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kumimoji="1" lang="ja-JP" altLang="en-US">
              <a:solidFill>
                <a:srgbClr val="000000"/>
              </a:solidFill>
              <a:latin typeface="Times" charset="0"/>
              <a:ea typeface="Osaka" charset="-128"/>
            </a:endParaRPr>
          </a:p>
        </p:txBody>
      </p:sp>
      <p:sp>
        <p:nvSpPr>
          <p:cNvPr id="177155" name="Rectangle 77"/>
          <p:cNvSpPr>
            <a:spLocks noChangeArrowheads="1"/>
          </p:cNvSpPr>
          <p:nvPr/>
        </p:nvSpPr>
        <p:spPr bwMode="auto">
          <a:xfrm>
            <a:off x="0" y="4160838"/>
            <a:ext cx="3905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952" tIns="48975" rIns="97952" bIns="48975" anchor="ct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kumimoji="1" lang="en-US" altLang="ja-JP" sz="1200">
                <a:solidFill>
                  <a:srgbClr val="000000"/>
                </a:solidFill>
                <a:latin typeface="Times" charset="0"/>
                <a:ea typeface="ＭＳ ゴシック" pitchFamily="49" charset="-128"/>
              </a:rPr>
              <a:t>     </a:t>
            </a:r>
            <a:endParaRPr kumimoji="1" lang="en-US" altLang="ja-JP">
              <a:solidFill>
                <a:srgbClr val="000000"/>
              </a:solidFill>
              <a:latin typeface="Times" charset="0"/>
              <a:ea typeface="Osaka" charset="-128"/>
            </a:endParaRPr>
          </a:p>
        </p:txBody>
      </p:sp>
      <p:sp>
        <p:nvSpPr>
          <p:cNvPr id="177156" name="Rectangle 81"/>
          <p:cNvSpPr>
            <a:spLocks noGrp="1" noChangeArrowheads="1"/>
          </p:cNvSpPr>
          <p:nvPr>
            <p:ph type="title"/>
          </p:nvPr>
        </p:nvSpPr>
        <p:spPr bwMode="auto">
          <a:xfrm>
            <a:off x="0" y="260648"/>
            <a:ext cx="91440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ja-JP" altLang="en-US" dirty="0" smtClean="0">
                <a:solidFill>
                  <a:srgbClr val="003399"/>
                </a:solidFill>
                <a:latin typeface="メイリオ" panose="020B0604030504040204" pitchFamily="50" charset="-128"/>
                <a:ea typeface="メイリオ" panose="020B0604030504040204" pitchFamily="50" charset="-128"/>
                <a:cs typeface="メイリオ" panose="020B0604030504040204" pitchFamily="50" charset="-128"/>
              </a:rPr>
              <a:t>学生レポートより</a:t>
            </a:r>
          </a:p>
        </p:txBody>
      </p:sp>
      <p:sp>
        <p:nvSpPr>
          <p:cNvPr id="177157" name="テキスト ボックス 11"/>
          <p:cNvSpPr txBox="1">
            <a:spLocks noChangeArrowheads="1"/>
          </p:cNvSpPr>
          <p:nvPr/>
        </p:nvSpPr>
        <p:spPr bwMode="auto">
          <a:xfrm>
            <a:off x="251520" y="1412776"/>
            <a:ext cx="8573963" cy="523202"/>
          </a:xfrm>
          <a:prstGeom prst="rect">
            <a:avLst/>
          </a:prstGeom>
          <a:solidFill>
            <a:schemeClr val="bg1"/>
          </a:solidFill>
          <a:ln w="9525">
            <a:solidFill>
              <a:schemeClr val="tx1"/>
            </a:solidFill>
            <a:miter lim="800000"/>
            <a:headEnd/>
            <a:tailEnd/>
          </a:ln>
        </p:spPr>
        <p:txBody>
          <a:bodyPr wrap="square" lIns="91424" tIns="45711" rIns="91424" bIns="45711">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Aft>
                <a:spcPts val="600"/>
              </a:spcAft>
            </a:pPr>
            <a:r>
              <a:rPr kumimoji="1" lang="ja-JP" altLang="en-US" sz="2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11"/>
          <p:cNvSpPr txBox="1">
            <a:spLocks noChangeArrowheads="1"/>
          </p:cNvSpPr>
          <p:nvPr/>
        </p:nvSpPr>
        <p:spPr bwMode="auto">
          <a:xfrm>
            <a:off x="251520" y="1412776"/>
            <a:ext cx="8573963" cy="4401187"/>
          </a:xfrm>
          <a:prstGeom prst="rect">
            <a:avLst/>
          </a:prstGeom>
          <a:solidFill>
            <a:schemeClr val="bg1"/>
          </a:solidFill>
          <a:ln w="9525">
            <a:solidFill>
              <a:schemeClr val="tx1"/>
            </a:solidFill>
            <a:miter lim="800000"/>
            <a:headEnd/>
            <a:tailEnd/>
          </a:ln>
        </p:spPr>
        <p:txBody>
          <a:bodyPr wrap="square" lIns="91424" tIns="45711" rIns="91424" bIns="45711">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Aft>
                <a:spcPts val="600"/>
              </a:spcAft>
            </a:pPr>
            <a:r>
              <a:rPr kumimoji="1" lang="ja-JP" altLang="en-US" sz="2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医師と看護師、薬剤師、栄養士、作業療法士などのスタッフと距離が近い地域の病院で、多職種カンファや</a:t>
            </a:r>
            <a:r>
              <a:rPr kumimoji="1" lang="en-US" altLang="ja-JP" sz="2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NST</a:t>
            </a:r>
            <a:r>
              <a:rPr kumimoji="1" lang="ja-JP" altLang="en-US" sz="2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ど、患者さんのサポートケアを考えて行くという場面に多く参加した。普段の様子からも仲がよく、相談したいときにしあえる関係なのだとわかりました。慢性期で長く付き合っていく患者さん、施設や家庭との連携をとって地域での生活につなげていかなくてはならない患者さんが多いから</a:t>
            </a:r>
            <a:r>
              <a:rPr lang="ja-JP" altLang="en-US" sz="2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こそ</a:t>
            </a:r>
            <a:r>
              <a:rPr kumimoji="1" lang="ja-JP" altLang="en-US" sz="2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、多職種のスタッフとの関係のよさが医療の質につながっているのだと感じました。 </a:t>
            </a:r>
            <a:r>
              <a:rPr kumimoji="1" lang="en-US" altLang="ja-JP" sz="2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医学</a:t>
            </a:r>
            <a:r>
              <a:rPr kumimoji="1" lang="ja-JP" altLang="en-US" sz="2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生</a:t>
            </a:r>
            <a:r>
              <a:rPr kumimoji="1" lang="en-US" altLang="ja-JP" sz="2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 name="フッター プレースホルダー 1"/>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3" name="スライド番号プレースホルダー 2"/>
          <p:cNvSpPr>
            <a:spLocks noGrp="1"/>
          </p:cNvSpPr>
          <p:nvPr>
            <p:ph type="sldNum" sz="quarter" idx="12"/>
          </p:nvPr>
        </p:nvSpPr>
        <p:spPr/>
        <p:txBody>
          <a:bodyPr/>
          <a:lstStyle/>
          <a:p>
            <a:fld id="{B6467025-07D8-4F95-9891-3A6150135CD8}" type="slidenum">
              <a:rPr kumimoji="1" lang="ja-JP" altLang="en-US" smtClean="0"/>
              <a:t>24</a:t>
            </a:fld>
            <a:endParaRPr kumimoji="1" lang="ja-JP" altLang="en-US"/>
          </a:p>
        </p:txBody>
      </p:sp>
    </p:spTree>
    <p:extLst>
      <p:ext uri="{BB962C8B-B14F-4D97-AF65-F5344CB8AC3E}">
        <p14:creationId xmlns:p14="http://schemas.microsoft.com/office/powerpoint/2010/main" val="3468488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臨床</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研修・専門医研修</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23528" y="1600200"/>
            <a:ext cx="8568952" cy="4853136"/>
          </a:xfrm>
        </p:spPr>
        <p:txBody>
          <a:bodyPr>
            <a:normAutofit fontScale="55000" lnSpcReduction="20000"/>
          </a:bodyPr>
          <a:lstStyle/>
          <a:p>
            <a:r>
              <a:rPr kumimoji="1" lang="ja-JP" altLang="en-US" sz="5100" dirty="0" smtClean="0">
                <a:latin typeface="メイリオ" panose="020B0604030504040204" pitchFamily="50" charset="-128"/>
                <a:ea typeface="メイリオ" panose="020B0604030504040204" pitchFamily="50" charset="-128"/>
                <a:cs typeface="メイリオ" panose="020B0604030504040204" pitchFamily="50" charset="-128"/>
              </a:rPr>
              <a:t>ポートフォリオによる振り返り</a:t>
            </a:r>
            <a:endParaRPr kumimoji="1" lang="en-US" altLang="ja-JP" sz="5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到達目標：総合診療専門医の６つのコアコンピテンシー</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１．人間中心の医療・ケア</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１）患者中心の医療 ２）家族志向型医療・ケア ３）患者・家族との協働を促すコミュニケーション</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２．包括的統合アプローチ</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１）未分化で多様かつ複雑な健康問題への対応 ２）効率よく的確な臨床推論 ３）健康増進と疾病予防 ４）継続的な医療・ケア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３．連携重視のマネジメント</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１）多職種協働のチーム医療 ２）医療機関連携および医療・介護連携 ３）組織運営マネジメント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４．地域志向アプローチ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１）保健・医療・介護・福祉事業への参画 ２）地域ニーズの把握とアプローチ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５．公益に資する職業規範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１）倫理観と説明責任 ２）自己研鑽とワークライフバランス ３）研究と教育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６．診療の場の多様性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１）外来医療 ２）救急医療 ３）病棟医療 　４）在宅医療</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25</a:t>
            </a:fld>
            <a:endParaRPr kumimoji="1" lang="ja-JP" altLang="en-US"/>
          </a:p>
        </p:txBody>
      </p:sp>
    </p:spTree>
    <p:extLst>
      <p:ext uri="{BB962C8B-B14F-4D97-AF65-F5344CB8AC3E}">
        <p14:creationId xmlns:p14="http://schemas.microsoft.com/office/powerpoint/2010/main" val="2915348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臨床</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研修・専門医研修</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23528" y="1600200"/>
            <a:ext cx="8568952" cy="4853136"/>
          </a:xfrm>
        </p:spPr>
        <p:txBody>
          <a:bodyPr>
            <a:normAutofit fontScale="55000" lnSpcReduction="20000"/>
          </a:bodyPr>
          <a:lstStyle/>
          <a:p>
            <a:r>
              <a:rPr kumimoji="1" lang="ja-JP" altLang="en-US" sz="5100" dirty="0" smtClean="0">
                <a:latin typeface="メイリオ" panose="020B0604030504040204" pitchFamily="50" charset="-128"/>
                <a:ea typeface="メイリオ" panose="020B0604030504040204" pitchFamily="50" charset="-128"/>
                <a:cs typeface="メイリオ" panose="020B0604030504040204" pitchFamily="50" charset="-128"/>
              </a:rPr>
              <a:t>ポートフォリオによる振り返り</a:t>
            </a:r>
            <a:endParaRPr kumimoji="1" lang="en-US" altLang="ja-JP" sz="5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到達目標：総合診療専門医の６つのコアコンピテンシー</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１．人間中心の医療・ケア</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１）患者中心の医療 ２）家族志向型医療・ケア ３）患者・家族との協働を促すコミュニケーション</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２．包括的統合アプローチ</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１）未分化で多様かつ複雑な健康問題への対応 ２）効率よく的確な臨床推論 ３）健康増進と疾病予防 ４）継続的な医療・ケア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３．連携重視のマネジメント</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１）多職種協働のチーム医療 ２）医療機関連携および医療・介護連携 ３）組織運営マネジメント </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４．地域志向アプローチ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１）保健・医療・介護・福祉事業への参画 ２）地域ニーズの把握とアプローチ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５．公益に資する職業規範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１）倫理観と説明責任 ２）自己研鑽とワークライフバランス ３）研究と教育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６．診療の場の多様性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１）外来医療 ２）救急医療 ３）病棟医療 　４）在宅医療</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26</a:t>
            </a:fld>
            <a:endParaRPr kumimoji="1" lang="ja-JP" altLang="en-US"/>
          </a:p>
        </p:txBody>
      </p:sp>
    </p:spTree>
    <p:extLst>
      <p:ext uri="{BB962C8B-B14F-4D97-AF65-F5344CB8AC3E}">
        <p14:creationId xmlns:p14="http://schemas.microsoft.com/office/powerpoint/2010/main" val="2358587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研修医の学び</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51520" y="1417638"/>
            <a:ext cx="8640960" cy="4891682"/>
          </a:xfrm>
          <a:ln>
            <a:solidFill>
              <a:schemeClr val="tx1"/>
            </a:solidFill>
          </a:ln>
        </p:spPr>
        <p:txBody>
          <a:bodyPr>
            <a:normAutofit/>
          </a:bodyPr>
          <a:lstStyle/>
          <a:p>
            <a:r>
              <a:rPr lang="ja-JP" altLang="ja-JP" sz="2800" dirty="0" smtClean="0">
                <a:latin typeface="メイリオ" panose="020B0604030504040204" pitchFamily="50" charset="-128"/>
                <a:ea typeface="メイリオ" panose="020B0604030504040204" pitchFamily="50" charset="-128"/>
                <a:cs typeface="メイリオ" panose="020B0604030504040204" pitchFamily="50" charset="-128"/>
              </a:rPr>
              <a:t>自分１人でがんばるのではなく、</a:t>
            </a:r>
            <a:r>
              <a:rPr lang="ja-JP"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コメディカルの力</a:t>
            </a:r>
            <a:r>
              <a:rPr lang="ja-JP" altLang="ja-JP" sz="28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活用するよう</a:t>
            </a:r>
            <a:r>
              <a:rPr lang="ja-JP" altLang="ja-JP" sz="2800" dirty="0" smtClean="0">
                <a:latin typeface="メイリオ" panose="020B0604030504040204" pitchFamily="50" charset="-128"/>
                <a:ea typeface="メイリオ" panose="020B0604030504040204" pitchFamily="50" charset="-128"/>
                <a:cs typeface="メイリオ" panose="020B0604030504040204" pitchFamily="50" charset="-128"/>
              </a:rPr>
              <a:t>意識するようになった。</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在宅医療</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は医師はほとんどやることがないとおもっていたが、</a:t>
            </a: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ケアマネ・訪問看護などに気軽に相談にのることが大切な役割</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だった。</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わかっているようで、わかっていないのが他の職種の役割だということがわかった。（職種の役割を）知らないことで患者さんに有用な情報を与えられていないかもしれない、それが自分の責任なのかもしれないと思うとぞっとした。</a:t>
            </a:r>
            <a:endParaRPr lang="ja-JP"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27</a:t>
            </a:fld>
            <a:endParaRPr kumimoji="1" lang="ja-JP" altLang="en-US"/>
          </a:p>
        </p:txBody>
      </p:sp>
    </p:spTree>
    <p:extLst>
      <p:ext uri="{BB962C8B-B14F-4D97-AF65-F5344CB8AC3E}">
        <p14:creationId xmlns:p14="http://schemas.microsoft.com/office/powerpoint/2010/main" val="2280204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a:bodyPr>
          <a:lstStyle/>
          <a:p>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医学教育カリキュラムの中の</a:t>
            </a:r>
            <a:r>
              <a:rPr kumimoji="1"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rPr>
              <a:t>IPE</a:t>
            </a: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の効用</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224761" y="1621244"/>
            <a:ext cx="8686993" cy="4401205"/>
          </a:xfrm>
          <a:prstGeom prst="rect">
            <a:avLst/>
          </a:prstGeom>
          <a:solidFill>
            <a:schemeClr val="bg1"/>
          </a:solidFill>
        </p:spPr>
        <p:txBody>
          <a:bodyPr wrap="none" lIns="91440" tIns="45720" rIns="91440" bIns="45720">
            <a:spAutoFit/>
          </a:bodyPr>
          <a:lstStyle/>
          <a:p>
            <a:pPr algn="ctr"/>
            <a:endParaRPr lang="en-US" altLang="ja-JP"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pPr algn="ctr"/>
            <a:r>
              <a:rPr lang="ja-JP" alt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他職種との心理的距離を近くし、</a:t>
            </a:r>
            <a:endParaRPr lang="en-US" altLang="ja-JP"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pPr algn="ctr"/>
            <a:r>
              <a:rPr lang="ja-JP" alt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保健医療福祉の全体像の中で</a:t>
            </a:r>
            <a:endParaRPr lang="en-US" altLang="ja-JP"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pPr algn="ctr"/>
            <a:r>
              <a:rPr lang="ja-JP" alt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医師と他職種との</a:t>
            </a:r>
            <a:r>
              <a:rPr lang="ja-JP" alt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相互役割を理解し、</a:t>
            </a:r>
            <a:endParaRPr lang="en-US" altLang="ja-JP"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pPr algn="ctr"/>
            <a:r>
              <a:rPr lang="ja-JP" alt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各成長</a:t>
            </a:r>
            <a:r>
              <a:rPr lang="ja-JP" alt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の段階から</a:t>
            </a:r>
            <a:endParaRPr lang="en-US" altLang="ja-JP"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pPr algn="ctr"/>
            <a:r>
              <a:rPr lang="ja-JP" alt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医師としての役割・責任を</a:t>
            </a:r>
            <a:r>
              <a:rPr lang="ja-JP" alt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認識</a:t>
            </a:r>
            <a:r>
              <a:rPr lang="ja-JP" alt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できる</a:t>
            </a:r>
            <a:r>
              <a:rPr lang="ja-JP" altLang="en-U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t>
            </a:r>
            <a:endParaRPr lang="en-US" altLang="ja-JP"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pPr algn="ctr"/>
            <a:endParaRPr lang="en-US" altLang="ja-JP"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フッター プレースホルダー 2"/>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28</a:t>
            </a:fld>
            <a:endParaRPr kumimoji="1" lang="ja-JP" altLang="en-US"/>
          </a:p>
        </p:txBody>
      </p:sp>
    </p:spTree>
    <p:extLst>
      <p:ext uri="{BB962C8B-B14F-4D97-AF65-F5344CB8AC3E}">
        <p14:creationId xmlns:p14="http://schemas.microsoft.com/office/powerpoint/2010/main" val="79687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Autofit/>
          </a:bodyPr>
          <a:lstStyle/>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連携の社会化</a:t>
            </a:r>
            <a:r>
              <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dirty="0" err="1" smtClean="0">
                <a:latin typeface="メイリオ" panose="020B0604030504040204" pitchFamily="50" charset="-128"/>
                <a:ea typeface="メイリオ" panose="020B0604030504040204" pitchFamily="50" charset="-128"/>
                <a:cs typeface="メイリオ" panose="020B0604030504040204" pitchFamily="50" charset="-128"/>
              </a:rPr>
              <a:t>Interprofessional</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 socialization</a:t>
            </a:r>
            <a:r>
              <a:rPr lang="en-US" altLang="ja-JP" sz="3200" baseline="30000" dirty="0" smtClean="0">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3200"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8"/>
          <p:cNvSpPr>
            <a:spLocks noGrp="1"/>
          </p:cNvSpPr>
          <p:nvPr>
            <p:ph idx="1"/>
          </p:nvPr>
        </p:nvSpPr>
        <p:spPr>
          <a:xfrm>
            <a:off x="251520" y="3672408"/>
            <a:ext cx="8892480" cy="3573016"/>
          </a:xfrm>
        </p:spPr>
        <p:txBody>
          <a:bodyPr>
            <a:normAutofit/>
          </a:bodyPr>
          <a:lstStyle/>
          <a:p>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Stage1</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単一職種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アイデンティティの獲得と崩壊</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Stage</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２：職種の価値観や役割の学び</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Stage3</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：自職種と医療保健福祉専門職のコミュニティへの　所属感覚</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自職種とともに他の職種への好意</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多職種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連携協働</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の確信と自信</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555776" y="1628800"/>
            <a:ext cx="1296144" cy="1323439"/>
          </a:xfrm>
          <a:prstGeom prst="rect">
            <a:avLst/>
          </a:prstGeom>
          <a:solidFill>
            <a:schemeClr val="accent2">
              <a:lumMod val="20000"/>
              <a:lumOff val="80000"/>
            </a:schemeClr>
          </a:solidFill>
        </p:spPr>
        <p:txBody>
          <a:bodyPr wrap="square" rtlCol="0">
            <a:spAutoFit/>
          </a:bodyPr>
          <a:lstStyle/>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職種　　アイデンティティ</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崩壊</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右矢印 6"/>
          <p:cNvSpPr/>
          <p:nvPr/>
        </p:nvSpPr>
        <p:spPr>
          <a:xfrm>
            <a:off x="1907704" y="2060848"/>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66382" y="1772816"/>
            <a:ext cx="1669314" cy="1015663"/>
          </a:xfrm>
          <a:prstGeom prst="rect">
            <a:avLst/>
          </a:prstGeom>
          <a:solidFill>
            <a:schemeClr val="accent2">
              <a:lumMod val="20000"/>
              <a:lumOff val="80000"/>
            </a:schemeClr>
          </a:solidFill>
        </p:spPr>
        <p:txBody>
          <a:bodyPr wrap="square" rtlCol="0">
            <a:spAutoFit/>
          </a:bodyPr>
          <a:lstStyle/>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単一職種</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アイデンティティ</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4644008" y="1700808"/>
            <a:ext cx="1728192" cy="1015663"/>
          </a:xfrm>
          <a:prstGeom prst="rect">
            <a:avLst/>
          </a:prstGeom>
          <a:solidFill>
            <a:schemeClr val="accent2">
              <a:lumMod val="20000"/>
              <a:lumOff val="80000"/>
            </a:schemeClr>
          </a:solidFill>
        </p:spPr>
        <p:txBody>
          <a:bodyPr wrap="square" rtlCol="0">
            <a:spAutoFit/>
          </a:bodyPr>
          <a:lstStyle/>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他職種役割と　相互依存性の学び</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7164288" y="1700808"/>
            <a:ext cx="1872208" cy="1015663"/>
          </a:xfrm>
          <a:prstGeom prst="rect">
            <a:avLst/>
          </a:prstGeom>
          <a:solidFill>
            <a:schemeClr val="accent2">
              <a:lumMod val="20000"/>
              <a:lumOff val="80000"/>
            </a:schemeClr>
          </a:solidFill>
        </p:spPr>
        <p:txBody>
          <a:bodyPr wrap="square" rtlCol="0">
            <a:spAutoFit/>
          </a:bodyPr>
          <a:lstStyle/>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職種と連携の</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アイデンティティ</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左右矢印 2"/>
          <p:cNvSpPr/>
          <p:nvPr/>
        </p:nvSpPr>
        <p:spPr>
          <a:xfrm>
            <a:off x="3851920" y="2060848"/>
            <a:ext cx="720080"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右矢印 12"/>
          <p:cNvSpPr/>
          <p:nvPr/>
        </p:nvSpPr>
        <p:spPr>
          <a:xfrm>
            <a:off x="6372200" y="2060848"/>
            <a:ext cx="720080"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03648" y="3039343"/>
            <a:ext cx="1296144" cy="461665"/>
          </a:xfrm>
          <a:prstGeom prst="rect">
            <a:avLst/>
          </a:prstGeom>
          <a:solidFill>
            <a:srgbClr val="FFFFCC"/>
          </a:solid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Stage1</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563888" y="2996952"/>
            <a:ext cx="1296144" cy="461665"/>
          </a:xfrm>
          <a:prstGeom prst="rect">
            <a:avLst/>
          </a:prstGeom>
          <a:solidFill>
            <a:srgbClr val="FFFFCC"/>
          </a:solid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Stage2</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6228184" y="2996951"/>
            <a:ext cx="1296144" cy="461665"/>
          </a:xfrm>
          <a:prstGeom prst="rect">
            <a:avLst/>
          </a:prstGeom>
          <a:solidFill>
            <a:srgbClr val="FFFFCC"/>
          </a:solid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Stage3</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179512" y="6167045"/>
            <a:ext cx="8856984" cy="646331"/>
          </a:xfrm>
          <a:prstGeom prst="rect">
            <a:avLst/>
          </a:prstGeom>
        </p:spPr>
        <p:txBody>
          <a:bodyPr wrap="square">
            <a:spAutoFit/>
          </a:bodyPr>
          <a:lstStyle/>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smtClean="0">
                <a:latin typeface="メイリオ" panose="020B0604030504040204" pitchFamily="50" charset="-128"/>
                <a:ea typeface="メイリオ" panose="020B0604030504040204" pitchFamily="50" charset="-128"/>
                <a:cs typeface="メイリオ" panose="020B0604030504040204" pitchFamily="50" charset="-128"/>
              </a:rPr>
              <a:t>Khalili</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H,</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Orchard C, </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Laschinger</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smtClean="0">
                <a:latin typeface="メイリオ" panose="020B0604030504040204" pitchFamily="50" charset="-128"/>
                <a:ea typeface="メイリオ" panose="020B0604030504040204" pitchFamily="50" charset="-128"/>
                <a:cs typeface="メイリオ" panose="020B0604030504040204" pitchFamily="50" charset="-128"/>
              </a:rPr>
              <a:t>HKFarah</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smtClean="0">
                <a:latin typeface="メイリオ" panose="020B0604030504040204" pitchFamily="50" charset="-128"/>
                <a:ea typeface="メイリオ" panose="020B0604030504040204" pitchFamily="50" charset="-128"/>
                <a:cs typeface="メイリオ" panose="020B0604030504040204" pitchFamily="50" charset="-128"/>
              </a:rPr>
              <a:t>R.An</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interprofessional</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socialization framework for developing an </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interprofessional</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identity among health professions students.</a:t>
            </a:r>
          </a:p>
          <a:p>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Interprof</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Care.2013 Nov;27(6):448-53.</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6" name="スライド番号プレースホルダー 5"/>
          <p:cNvSpPr>
            <a:spLocks noGrp="1"/>
          </p:cNvSpPr>
          <p:nvPr>
            <p:ph type="sldNum" sz="quarter" idx="12"/>
          </p:nvPr>
        </p:nvSpPr>
        <p:spPr/>
        <p:txBody>
          <a:bodyPr/>
          <a:lstStyle/>
          <a:p>
            <a:fld id="{B6467025-07D8-4F95-9891-3A6150135CD8}" type="slidenum">
              <a:rPr kumimoji="1" lang="ja-JP" altLang="en-US" smtClean="0"/>
              <a:t>29</a:t>
            </a:fld>
            <a:endParaRPr kumimoji="1" lang="ja-JP" altLang="en-US"/>
          </a:p>
        </p:txBody>
      </p:sp>
    </p:spTree>
    <p:extLst>
      <p:ext uri="{BB962C8B-B14F-4D97-AF65-F5344CB8AC3E}">
        <p14:creationId xmlns:p14="http://schemas.microsoft.com/office/powerpoint/2010/main" val="1941204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IPE/IPW</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必要性</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 2"/>
          <p:cNvSpPr>
            <a:spLocks noGrp="1"/>
          </p:cNvSpPr>
          <p:nvPr>
            <p:ph idx="1"/>
          </p:nvPr>
        </p:nvSpPr>
        <p:spPr>
          <a:xfrm>
            <a:off x="251520" y="1512912"/>
            <a:ext cx="8707429" cy="5228456"/>
          </a:xfrm>
        </p:spPr>
        <p:txBody>
          <a:bodyPr>
            <a:normAutofit/>
          </a:bodyPr>
          <a:lstStyle/>
          <a:p>
            <a:r>
              <a:rPr lang="ja-JP" altLang="ja-JP" sz="2400" dirty="0">
                <a:latin typeface="メイリオ" panose="020B0604030504040204" pitchFamily="50" charset="-128"/>
                <a:ea typeface="メイリオ" panose="020B0604030504040204" pitchFamily="50" charset="-128"/>
                <a:cs typeface="メイリオ" panose="020B0604030504040204" pitchFamily="50" charset="-128"/>
              </a:rPr>
              <a:t>専門教育の断片化や時代遅れの専門教育カリキュラムが</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人口転換、疫学転換、新種の感染、環境、行為の危険など様々な健康保障を脅かす。</a:t>
            </a:r>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Frank</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err="1" smtClean="0">
                <a:latin typeface="メイリオ" panose="020B0604030504040204" pitchFamily="50" charset="-128"/>
                <a:ea typeface="メイリオ" panose="020B0604030504040204" pitchFamily="50" charset="-128"/>
                <a:cs typeface="メイリオ" panose="020B0604030504040204" pitchFamily="50" charset="-128"/>
              </a:rPr>
              <a:t>etc</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da-DK" altLang="ja-JP" sz="2400" dirty="0" smtClean="0">
                <a:latin typeface="メイリオ" panose="020B0604030504040204" pitchFamily="50" charset="-128"/>
                <a:ea typeface="メイリオ" panose="020B0604030504040204" pitchFamily="50" charset="-128"/>
                <a:cs typeface="メイリオ" panose="020B0604030504040204" pitchFamily="50" charset="-128"/>
              </a:rPr>
              <a:t>Lancet,2010</a:t>
            </a:r>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General Medical Council</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が発行する医学部卒前教育改革の指針「</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Tomorrow‘s Doctors</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2009</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年版で，医学生の</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IPE</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必修化が明記された</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世界の情勢と複数の研究から</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IPE</a:t>
            </a:r>
            <a:r>
              <a:rPr lang="ja-JP" altLang="ja-JP" sz="2400" dirty="0" smtClean="0">
                <a:latin typeface="メイリオ" panose="020B0604030504040204" pitchFamily="50" charset="-128"/>
                <a:ea typeface="メイリオ" panose="020B0604030504040204" pitchFamily="50" charset="-128"/>
                <a:cs typeface="メイリオ" panose="020B0604030504040204" pitchFamily="50" charset="-128"/>
              </a:rPr>
              <a:t>の内容・効果について理解と継続して実践する必要性を提唱</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WHO</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2010</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卒業後</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に医師として必要な専門的技能に</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は、患者管理技能、協働とリーダーシップの技能、職種間連携</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が含まれる。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Basic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Medical Education: Japanese Specifications WFME Global Standards for Quality Improvement </a:t>
            </a:r>
            <a:r>
              <a:rPr lang="en-US" altLang="ja-JP" sz="2000" dirty="0" smtClean="0"/>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3</a:t>
            </a:fld>
            <a:endParaRPr kumimoji="1" lang="ja-JP" altLang="en-US"/>
          </a:p>
        </p:txBody>
      </p:sp>
    </p:spTree>
    <p:extLst>
      <p:ext uri="{BB962C8B-B14F-4D97-AF65-F5344CB8AC3E}">
        <p14:creationId xmlns:p14="http://schemas.microsoft.com/office/powerpoint/2010/main" val="1343984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382" y="274638"/>
            <a:ext cx="8870114" cy="1143000"/>
          </a:xfrm>
        </p:spPr>
        <p:txBody>
          <a:bodyPr>
            <a:noAutofit/>
          </a:bodyPr>
          <a:lstStyle/>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連携の社会化</a:t>
            </a:r>
            <a:r>
              <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dirty="0" err="1" smtClean="0">
                <a:latin typeface="メイリオ" panose="020B0604030504040204" pitchFamily="50" charset="-128"/>
                <a:ea typeface="メイリオ" panose="020B0604030504040204" pitchFamily="50" charset="-128"/>
                <a:cs typeface="メイリオ" panose="020B0604030504040204" pitchFamily="50" charset="-128"/>
              </a:rPr>
              <a:t>Interprofessional</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 socialization</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8"/>
          <p:cNvSpPr>
            <a:spLocks noGrp="1"/>
          </p:cNvSpPr>
          <p:nvPr>
            <p:ph idx="1"/>
          </p:nvPr>
        </p:nvSpPr>
        <p:spPr>
          <a:xfrm>
            <a:off x="107504" y="3645024"/>
            <a:ext cx="8928992" cy="3573016"/>
          </a:xfrm>
        </p:spPr>
        <p:txBody>
          <a:bodyPr>
            <a:norm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学生</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という文脈が与える行動への影響が少なく、　　　単一</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職種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アイデンティテが潜在化しているうちに他の職種の価値観や</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役割を</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学び、相互依存性を学ぶほうが職種アイデンティティの崩壊は少ないのかもしれない。</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他職種への接触を増</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すこと</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、他者の範囲を広がる。</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対話、省察、関係性の強化、モデリングが次の</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Stage</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にすすめる変容学習</a:t>
            </a:r>
            <a:r>
              <a:rPr lang="en-US" altLang="ja-JP" sz="2400" baseline="300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400" baseline="30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を促進する。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555776" y="1628800"/>
            <a:ext cx="1296144" cy="1323439"/>
          </a:xfrm>
          <a:prstGeom prst="rect">
            <a:avLst/>
          </a:prstGeom>
          <a:solidFill>
            <a:schemeClr val="accent2">
              <a:lumMod val="20000"/>
              <a:lumOff val="80000"/>
            </a:schemeClr>
          </a:solidFill>
        </p:spPr>
        <p:txBody>
          <a:bodyPr wrap="square" rtlCol="0">
            <a:spAutoFit/>
          </a:bodyPr>
          <a:lstStyle/>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職種　　アイデンティティ</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崩壊</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右矢印 6"/>
          <p:cNvSpPr/>
          <p:nvPr/>
        </p:nvSpPr>
        <p:spPr>
          <a:xfrm>
            <a:off x="1907704" y="2060848"/>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66382" y="1772816"/>
            <a:ext cx="1669314" cy="1015663"/>
          </a:xfrm>
          <a:prstGeom prst="rect">
            <a:avLst/>
          </a:prstGeom>
          <a:solidFill>
            <a:schemeClr val="accent2">
              <a:lumMod val="20000"/>
              <a:lumOff val="80000"/>
            </a:schemeClr>
          </a:solidFill>
        </p:spPr>
        <p:txBody>
          <a:bodyPr wrap="square" rtlCol="0">
            <a:spAutoFit/>
          </a:bodyPr>
          <a:lstStyle/>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単一職種</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アイデンティティ</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4644008" y="1700808"/>
            <a:ext cx="1728192" cy="1015663"/>
          </a:xfrm>
          <a:prstGeom prst="rect">
            <a:avLst/>
          </a:prstGeom>
          <a:solidFill>
            <a:schemeClr val="accent2">
              <a:lumMod val="20000"/>
              <a:lumOff val="80000"/>
            </a:schemeClr>
          </a:solidFill>
        </p:spPr>
        <p:txBody>
          <a:bodyPr wrap="square" rtlCol="0">
            <a:spAutoFit/>
          </a:bodyPr>
          <a:lstStyle/>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他職種役割と　相互依存性の学び</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7164288" y="1700808"/>
            <a:ext cx="1872208" cy="1015663"/>
          </a:xfrm>
          <a:prstGeom prst="rect">
            <a:avLst/>
          </a:prstGeom>
          <a:solidFill>
            <a:schemeClr val="accent2">
              <a:lumMod val="20000"/>
              <a:lumOff val="80000"/>
            </a:schemeClr>
          </a:solidFill>
        </p:spPr>
        <p:txBody>
          <a:bodyPr wrap="square" rtlCol="0">
            <a:spAutoFit/>
          </a:bodyPr>
          <a:lstStyle/>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職種と連携の</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アイデンティティ</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左右矢印 2"/>
          <p:cNvSpPr/>
          <p:nvPr/>
        </p:nvSpPr>
        <p:spPr>
          <a:xfrm>
            <a:off x="3851920" y="2060848"/>
            <a:ext cx="720080"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右矢印 12"/>
          <p:cNvSpPr/>
          <p:nvPr/>
        </p:nvSpPr>
        <p:spPr>
          <a:xfrm>
            <a:off x="6372200" y="2060848"/>
            <a:ext cx="720080"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03648" y="3039343"/>
            <a:ext cx="1296144" cy="461665"/>
          </a:xfrm>
          <a:prstGeom prst="rect">
            <a:avLst/>
          </a:prstGeom>
          <a:solidFill>
            <a:srgbClr val="FFFFCC"/>
          </a:solid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Stage1</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563888" y="2996952"/>
            <a:ext cx="1296144" cy="461665"/>
          </a:xfrm>
          <a:prstGeom prst="rect">
            <a:avLst/>
          </a:prstGeom>
          <a:solidFill>
            <a:srgbClr val="FFFFCC"/>
          </a:solid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Stage2</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6228184" y="2996951"/>
            <a:ext cx="1296144" cy="461665"/>
          </a:xfrm>
          <a:prstGeom prst="rect">
            <a:avLst/>
          </a:prstGeom>
          <a:solidFill>
            <a:srgbClr val="FFFFCC"/>
          </a:solid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Stage3</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467544" y="6464369"/>
            <a:ext cx="8424936" cy="276999"/>
          </a:xfrm>
          <a:prstGeom prst="rect">
            <a:avLst/>
          </a:prstGeom>
        </p:spPr>
        <p:txBody>
          <a:bodyPr wrap="square">
            <a:spAutoFit/>
          </a:bodyPr>
          <a:lstStyle/>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Jack </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Mezirow</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Transformative </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Dimention</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of Adult learning. </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Jossey</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-Bass Inc. 1991.</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6" name="スライド番号プレースホルダー 5"/>
          <p:cNvSpPr>
            <a:spLocks noGrp="1"/>
          </p:cNvSpPr>
          <p:nvPr>
            <p:ph type="sldNum" sz="quarter" idx="12"/>
          </p:nvPr>
        </p:nvSpPr>
        <p:spPr/>
        <p:txBody>
          <a:bodyPr/>
          <a:lstStyle/>
          <a:p>
            <a:fld id="{B6467025-07D8-4F95-9891-3A6150135CD8}" type="slidenum">
              <a:rPr kumimoji="1" lang="ja-JP" altLang="en-US" smtClean="0"/>
              <a:t>30</a:t>
            </a:fld>
            <a:endParaRPr kumimoji="1" lang="ja-JP" altLang="en-US"/>
          </a:p>
        </p:txBody>
      </p:sp>
    </p:spTree>
    <p:extLst>
      <p:ext uri="{BB962C8B-B14F-4D97-AF65-F5344CB8AC3E}">
        <p14:creationId xmlns:p14="http://schemas.microsoft.com/office/powerpoint/2010/main" val="944240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382" y="274638"/>
            <a:ext cx="8870114" cy="1143000"/>
          </a:xfrm>
        </p:spPr>
        <p:txBody>
          <a:bodyPr>
            <a:noAutofit/>
          </a:bodyPr>
          <a:lstStyle/>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連携の社会化</a:t>
            </a:r>
            <a:r>
              <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dirty="0" err="1" smtClean="0">
                <a:latin typeface="メイリオ" panose="020B0604030504040204" pitchFamily="50" charset="-128"/>
                <a:ea typeface="メイリオ" panose="020B0604030504040204" pitchFamily="50" charset="-128"/>
                <a:cs typeface="メイリオ" panose="020B0604030504040204" pitchFamily="50" charset="-128"/>
              </a:rPr>
              <a:t>Interprofessional</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 socialization</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204683" y="5097378"/>
            <a:ext cx="2351093" cy="707886"/>
          </a:xfrm>
          <a:prstGeom prst="rect">
            <a:avLst/>
          </a:prstGeom>
          <a:solidFill>
            <a:schemeClr val="accent2">
              <a:lumMod val="20000"/>
              <a:lumOff val="80000"/>
            </a:schemeClr>
          </a:solidFill>
        </p:spPr>
        <p:txBody>
          <a:bodyPr wrap="square" rtlCol="0">
            <a:spAutoFit/>
          </a:bodyPr>
          <a:lstStyle/>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単一職種</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アイデンティティ</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707904" y="4950577"/>
            <a:ext cx="1728192" cy="1015663"/>
          </a:xfrm>
          <a:prstGeom prst="rect">
            <a:avLst/>
          </a:prstGeom>
          <a:solidFill>
            <a:schemeClr val="accent2">
              <a:lumMod val="20000"/>
              <a:lumOff val="80000"/>
            </a:schemeClr>
          </a:solidFill>
        </p:spPr>
        <p:txBody>
          <a:bodyPr wrap="square" rtlCol="0">
            <a:spAutoFit/>
          </a:bodyPr>
          <a:lstStyle/>
          <a:p>
            <a:pPr algn="ct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他職種役割と　相互依存性の学び</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6588224" y="5005625"/>
            <a:ext cx="2376264" cy="1015663"/>
          </a:xfrm>
          <a:prstGeom prst="rect">
            <a:avLst/>
          </a:prstGeom>
          <a:solidFill>
            <a:schemeClr val="accent2">
              <a:lumMod val="20000"/>
              <a:lumOff val="80000"/>
            </a:schemeClr>
          </a:solidFill>
        </p:spPr>
        <p:txBody>
          <a:bodyPr wrap="square" rtlCol="0">
            <a:spAutoFit/>
          </a:bodyP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医療専門職としての</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アイデンティティ</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加算記号 3"/>
          <p:cNvSpPr/>
          <p:nvPr/>
        </p:nvSpPr>
        <p:spPr>
          <a:xfrm>
            <a:off x="6012160" y="5301208"/>
            <a:ext cx="364156" cy="5078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ッター プレースホルダー 7"/>
          <p:cNvSpPr>
            <a:spLocks noGrp="1"/>
          </p:cNvSpPr>
          <p:nvPr>
            <p:ph type="ftr" sz="quarter" idx="11"/>
          </p:nvPr>
        </p:nvSpPr>
        <p:spPr>
          <a:xfrm>
            <a:off x="3124200" y="6381328"/>
            <a:ext cx="2895600" cy="365125"/>
          </a:xfrm>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17" name="スライド番号プレースホルダー 16"/>
          <p:cNvSpPr>
            <a:spLocks noGrp="1"/>
          </p:cNvSpPr>
          <p:nvPr>
            <p:ph type="sldNum" sz="quarter" idx="12"/>
          </p:nvPr>
        </p:nvSpPr>
        <p:spPr>
          <a:xfrm>
            <a:off x="6553200" y="6381328"/>
            <a:ext cx="2133600" cy="365125"/>
          </a:xfrm>
        </p:spPr>
        <p:txBody>
          <a:bodyPr/>
          <a:lstStyle/>
          <a:p>
            <a:fld id="{B6467025-07D8-4F95-9891-3A6150135CD8}" type="slidenum">
              <a:rPr kumimoji="1" lang="ja-JP" altLang="en-US" smtClean="0"/>
              <a:t>31</a:t>
            </a:fld>
            <a:endParaRPr kumimoji="1" lang="ja-JP" altLang="en-US"/>
          </a:p>
        </p:txBody>
      </p:sp>
      <p:sp>
        <p:nvSpPr>
          <p:cNvPr id="19" name="加算記号 18"/>
          <p:cNvSpPr/>
          <p:nvPr/>
        </p:nvSpPr>
        <p:spPr>
          <a:xfrm>
            <a:off x="2843808" y="5204494"/>
            <a:ext cx="364156" cy="5078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82" y="1844824"/>
            <a:ext cx="88709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乗算記号 20"/>
          <p:cNvSpPr/>
          <p:nvPr/>
        </p:nvSpPr>
        <p:spPr>
          <a:xfrm>
            <a:off x="-3276872" y="1844824"/>
            <a:ext cx="15409712" cy="20478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486" y="1196752"/>
            <a:ext cx="424973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33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4" grpId="0" animBg="1"/>
      <p:bldP spid="19"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Take home message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07504" y="1593192"/>
            <a:ext cx="8784976" cy="4525963"/>
          </a:xfrm>
        </p:spPr>
        <p:txBody>
          <a:bodyPr>
            <a:noAutofit/>
          </a:bodyPr>
          <a:lstStyle/>
          <a:p>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医師の社会化のなかで、様々な影響を受け医師は　ヒエラルキーの頂点に立つのかもしれない</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単一職種としてのアイデンティティのみの獲得は　ゆがんだ連携をすすめる可能性がある。</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医</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学生</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研修医、生涯学習に</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おいて、　　　　　　　　　　医師だけでなく連携の社会化が促進できるよう、　　　　　　　　　他の職種の役割や価値観</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学び、　　　　　　　　　役割の相互依存性を理解で</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き</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互いの役割を全うできるような</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IPE</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を　　　　　　　医学教育カリキュラムに</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組み入れる必要がある。</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32</a:t>
            </a:fld>
            <a:endParaRPr kumimoji="1" lang="ja-JP" altLang="en-US"/>
          </a:p>
        </p:txBody>
      </p:sp>
    </p:spTree>
    <p:extLst>
      <p:ext uri="{BB962C8B-B14F-4D97-AF65-F5344CB8AC3E}">
        <p14:creationId xmlns:p14="http://schemas.microsoft.com/office/powerpoint/2010/main" val="3872967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aipe.org.uk/img/caipe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3506048" cy="93017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95536" y="1438905"/>
            <a:ext cx="8424936" cy="2062103"/>
          </a:xfrm>
          <a:prstGeom prst="rect">
            <a:avLst/>
          </a:prstGeom>
          <a:noFill/>
        </p:spPr>
        <p:txBody>
          <a:bodyPr wrap="square" rtlCol="0">
            <a:spAutoFit/>
          </a:bodyPr>
          <a:lstStyle/>
          <a:p>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IPE</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3200" dirty="0">
                <a:latin typeface="メイリオ" panose="020B0604030504040204" pitchFamily="50" charset="-128"/>
                <a:ea typeface="メイリオ" panose="020B0604030504040204" pitchFamily="50" charset="-128"/>
                <a:cs typeface="メイリオ" panose="020B0604030504040204" pitchFamily="50" charset="-128"/>
              </a:rPr>
              <a:t>複数の領域の専門職者が連携およびケアの質を改善するために、同じ場所で共に学び、お互いから学び合いながら、お互いを学ぶ</a:t>
            </a:r>
            <a:r>
              <a:rPr lang="ja-JP" altLang="ja-JP" sz="3200" dirty="0" smtClean="0">
                <a:latin typeface="メイリオ" panose="020B0604030504040204" pitchFamily="50" charset="-128"/>
                <a:ea typeface="メイリオ" panose="020B0604030504040204" pitchFamily="50" charset="-128"/>
                <a:cs typeface="メイリオ" panose="020B0604030504040204" pitchFamily="50" charset="-128"/>
              </a:rPr>
              <a:t>こと</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23528" y="3622372"/>
            <a:ext cx="8712968" cy="3046988"/>
          </a:xfrm>
          <a:prstGeom prst="rect">
            <a:avLst/>
          </a:prstGeom>
          <a:noFill/>
        </p:spPr>
        <p:txBody>
          <a:bodyPr wrap="square" rtlCol="0">
            <a:spAutoFit/>
          </a:bodyPr>
          <a:lstStyle/>
          <a:p>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IPW</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複数の領域の専門職および、患者・サービス利用者とその家族が、平等な関係性のなかで相互に 尊重し、各々の知識と技術と役割をもとに、自律しつつ、患者・サービス利用者中心に設定した共通の目標の達成を目指し、協働する</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こと”</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4</a:t>
            </a:fld>
            <a:endParaRPr kumimoji="1" lang="ja-JP" altLang="en-US"/>
          </a:p>
        </p:txBody>
      </p:sp>
    </p:spTree>
    <p:extLst>
      <p:ext uri="{BB962C8B-B14F-4D97-AF65-F5344CB8AC3E}">
        <p14:creationId xmlns:p14="http://schemas.microsoft.com/office/powerpoint/2010/main" val="218301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hIWExUWGBkZGRgYGSEYHxoiHxwYGh8hGxoiIiYhGyAlHSAbHy8kJScsLCwsHiAxNTAqNSYrLCkBCQoKDgwOGg8PGjUkHiQpNTYyNS8rLCwwMC4wMi41NS0rMDEsKS0qMDIpLDApLzUtLDIqLCw0KiwsKTUvLCwqLP/AABEIAIIAgAMBIgACEQEDEQH/xAAbAAACAgMBAAAAAAAAAAAAAAAABgQFAQMHAv/EAD4QAAIBAwIDBgQDBQcEAwAAAAECAwAEERIhBTFRBhMiQWFxFDKBkUKCoSQzUrHBBxVTYnKS0UNjwuEWIzT/xAAZAQACAwEAAAAAAAAAAAAAAAAAAwECBAX/xAAxEQABAwIDBQcEAgMAAAAAAAABAAIRAzEEEiFBUXGB8BMiYZGhsdEUweHxM2IjMkL/2gAMAwEAAhEDEQA/AO40UUUIRRRUe6vljKKT4nOFHsMk+wG5NSBNlBIF1IrCsCMg5FJaXsnEbnSMrZo2/l3mPInzz06c+dMlxfnX3MAUuANRPyxg8tQG5J8lH3Apz6JbAN/biksrh8kW2ePBTpZlUEsQoHMk4H3pX7ZcUWS0kEMmrBUsVzjGoA+LkfLzqwu4oIF724YzOMbt4jk8gkY2GcHGB5c9qW+LdqzdwTqkJWJUBLHc51LgbbDO+2TTcPS7wcBIBGuz8pGJqgMLSYJB0ufwrXsfxNIrSMTSac6ipbOANRA8XIcutM8UoYAqQwPIg5H3pBteL3FtBA6w95AIhk5IwSWznB29yuKt7bilrKqSRObeSRivh28QxkOvyNzHPcjlVq1ElxdvJ8f0q0K4DQ07AL6ftNLMAMk4HrWarre+JbuZwocg4x8sg8yoP6qeXqN6WxfycPudDktaO2FJ37vPkD5Y6dNxSG0S6QL+/BaX1wyCbe3FOtFR7W9WQuB8yNpYdPMfQjBFSKSRF04EGyKKKKhSiiiihC8yyBQWJwACSegG9InFeMB7oMys4NsBHGvNjL5emV5kcsU19owTbSqD4mRwB18JOPsDSTbSl1txAf2iWFUL/wCEiFlLA+RPXoPWt2FYILiufi3mQ0cVdcOspY1V3K98xMcMSfu4c51HA5kAEn2xnep17YaDHHbnFxu3eHfAPzNJ/EGPl15Y07b+G2arNpX5YI1jXPVvEx9yAn3NYtrrTDLckai5JUdQDojX68/djVXPJMjqbeiu1gDYPUX9fsl/iPCTNIkS6ldMtIobLFmABd5eQXGwOCeYCirDiHAHisZY0ORp2jjTbORvk5dj6k/St14sduIyz/tBJcsvNsDVJkfwYGADy8OOVKMt9NeB5JpjHEuo6Fyc6QGIVcgHAIyWPmK0MzPggw0daLLULKcgiXHx8NvUK+i4ottaxCSYBhHpa3KhidjkbbqT1Jx6UscN4c0lsyjJd5FaJAPn0AhznyADDfqMVLe2sYY1bxyyOoYK2MLkAjUowMb9TVrY3MU6MFlRZ1OlTjCk8kEY8o8ahp9TnPm4dwEtB1N460ST/kIDiNBaetfRSezF1Hdo6SlviRjLH5hpPhKfw6TzHUnOc164lZSyKzoVMoPdzwv8kpGMEA8iRgg7HcDORW+BEZIr0Lh1IVj1UnQwPXTnn/lqfxOyVpijbLcRspx5MmGUj1ALf7RWQvAfI/UXHCPstjWE04P7mx4zp5pc4TxtUuncKyqLYd4jfMpiIBB6kLnB8809o4IBByDuK5vdzFUuO/8A/wBEcXd6v8VHZQG9SBtnzBHSnvgQxbxKT4lRFb0OkbGoxTBAcOCthHmS08fVT6KKKwreiiiihCX+2srxwJLHzilVz7bqc+m+KXI4VDxR2/K6cSMfNIlOdHoNQfPtTP2ukZIRKq6wjeNDyZCCrA/cH0xSkYFitp54WLRsgjiz8ya2JdW9R+oNdLD/AMY49TwuuVif5Dw6jiNPJNsPfd7cd2I8d4PmLZ/dp0HKqqa9eO0ttbQqhMOnJYE40tvt5Yyak8UluEf9n065lRsNyJUFWA9d0P0NInF7+VtMUyhTDqAGMEajk539selWoUs5FtnG3yoxFbswb7eGp+FfcSspmmjmWOORyHdtDHxqQvhyeeEbAx71EtbJo0nCNmIxSEo+FkUgYGVP2LLkH9Bcdn73XZwqm9xG5EY9ueromk4J9sb4rZxSeNI9M0Ur3UwdcLgNjkdB3AjHlsepGcmr53A5I8PL7JfZtIzz4+Ytx90tX1isjRorMsvcxYVh4X8AOFbyPlg7E+dauyy/tK+DWfLIYgE8shQT1HTrU68uCJImn0RCHToiDa3ONJXWw2UbKTy2zhcmrXsdxHu4ZUUq8zSeALyJYbHPmowWPQe9Pe8ikdvW/rikMY11Uax1u64KdpmFlMAItA74Dds/M3y7deX0qzlM3fW/eCPGtvlLE/u36jlWbm1Cxw2y76iNX+lCGcn3OB7tWb9y0zaf+jE5/M4wv2VSfqK5hdm9fj3XVDcvp8+yUu6TLpcb/BvqH/ciJJVPXxaMehpm7Fu725lk+aWR3+hOBj0229KVTCklvBcTNpjEeiUD5pDG3gUep8z0FN/ZN3eDvXAXvGyqjkqABVA9MDP1p+J/j59Rz18lmwv8g4dTwGnmrqiiiuauqiiiihC1XaEowABJBwG5H0PoeRrmk3DtSS/CklCQZbc/vIirZ2H4gNxkeXWuoUo9rezsZYTrJ8PISBr/AA58tRG6Hy1cuvlWzC1A10HasOMpFzcw2cl6trppp7mIHxwyCSHPLBABU/5TnH5/SvPaC0hu0jKpmfUQE+VttmWQ/hC7eI8tsZzg1/DeEXPfs8mlxLG0ZljYNvjwscbjcDcCp3Zy9efU20d3FhJMjaUDIGscwQcjI5HqDinOGU5mm0W6tPWqQ12cZHi836vHWix2Z7NLHlorh1mAwylQNPo6c2HQ535g1L47aO6M8sI1RxS4kR9sFGyCpwcHpvg+dTJ7iGQgXCmCQbKxOn/ZKMA+2c9RRf2Mncy6Z2kUxSDSyqxOVbGGAB5+hpRqOL8zr9WITxTaGFrRp1cG3ukvtBwQ92sujT/9UZDA5DgKikEfhcc9tiM+YqN2Ztw6zDUyuVCx6BlyTnYb/LjnnbkcjAp6/uZpYFSWUrEUQFAoU7BdixyeY8sViwNvAClpEJG8ym4/PKdh7ZJ9Kf8AU9wtuerys30v+QPsPXlC82V+IxI8wJuchTGOfnoWPqp3OrrqJxjAh3N20VxbQsfFIzzTEcj4WAA/yjGPyitXaO9eArgiS8m8CYG0SkgHQOeScDJ3PPYDFQuJcIufiNcZWNY41iWWRgvIYZhnfck749aoxgOp0kH48utiY95HdAmCPnXxi/5VbBw3SkIus4H7q2B8chY58Q/ACcA53wK6ZboQig4yAM42H09KVuyHZ2JWM5k7+TJAk/Dnz0k7sfLV9vOm2lYqoHOgbE7B0ixsnbzRRRRWNbUUUUUIRWueBXUq4DKRgg7g1sooQkTjHYqOE95HcPAvsWC/mXcD3+9QOHcQjtpxO14JzjSwVGJYerHAyMDc9K6URUGXgduxy0EZPXQP+K2txUiKkny+FgfhIdmpwPP5+yVpf7Rlc6I7VpM+RPP8oBohvxrUPw10LbgRvhsddA0kD1OBTb8CFRhCEiYjYhRgeuBjNeeGcNEK4yWc7u55uep/oOQG1R2tIDutjmVPY1Se86eQSnLxDxME4a7leYkfLe+g6iR6jIrMP9oyodMlq0ePIEbflIFNXFOGCZeZR13SQc0PUdR1HIithsVdQJlSQgbkqMH1AOcUdrSI7zZ5lHY1Qe66OQXPb+/juJzOt6IGI0qGRgVHo24zz5dasuD9iYpiJJJ3nX2KhvzNuR7Y96a4uBwKcrBGD10D/ip1S/FQIpyPL4UMwgJzVIPn8/ZeIYQihVAVQMADYCvdFFYlvRRRRQhU3BO0XfibWndmFyrDOeWd+Q6Go/ZftZ8WzqY+7KhSPFnIOR0HLb71QX1x8PNxFeWuMOPzYH/mazZ/sc8R5a7Ik+6gt/QV0TQYWkgXt5SVzBiHhzQTYmfMgJp4Bx34nvSE0rHIUBznVjz5beVW1czsmkEFpbI5j+IdndlODjVgb+wJ+1XMCtZcQihSR3imX5XbVg77g+4/WqVMMJOU74HBMpYo5RmG6T4lOdL/AGX41JPJcrJpxHJpXAxtlxv15CqLshYyTuzNO4SGYkJnOo8/ET5YwMe9RrLiLQQ8QdDhu9AB6ZZxmpGHAzMmTpykqpxJOV8QNecBNXbDi8ltb95FjVqUbjI3z5VcW0hZFJ5kA/pXOeP8FaKwjk76R+80F1ZsjJBII6EcvWuiWX7tP9K/yFKq02tpiNdT9k2jUc+o7NpoPuqxe0H7abXu+SatefQHGMf1o/8AkH7b8Lo/Bq159M4xj+tLfE5Zl4sxt0V5O7GzHAxpGfMVjh1xL/emq4RUcRMSqnIwF28zTuwbE/0m+3ek/UOzZf7xbSNyfqK5f/eizRyTSXMqXJJMaqWCqByGwxv70xXfEI5rS3e5neLVzWPIaQjw8gM4zvypbsKWxO+Le29NZi2umN03HruTdS32Z7QvLDNLORiJm+VcbBQeW+arOyl3pvXhR5WhKagJchgRjyO/X3qDwayElhdZZl0SO40nGcJyPUelXFANBDvD1VDiC4tLf7acEzcS7R5sWuYNv4dQ/wA2ncZqz4PdNJBE7Y1MiscbbkUi2/DgvCZJdTkuACpOVGJPwjyNeL60kt7a1ulnkLkoNOfCBpyAB0wMHPPNWOHYQWg/9EellQYl4Ic4aZQfW6t+1/ZaW4uEeIDSVCudQHJunnt/KpHbbs9LOIjAoJTWp8QXYgdfb9axLx25uJ5IrMRqsRw0j75O4wPqD9ql9nu0LyPJBcKEmi3OOTDqOnl9CKrmqsDTp3RbbB3q2Wi8ubr3jfZI3KLxXsxJ3ds0GnvbcKMHYNjGd/cfqazZcIuJrtbm5VYhGuERW1ddyfqT9qY1vYzpxIp1Z04Yb45461j42PUV7xNQGSuoZHuKT2z4iN/HVP7CnMzu02SLKk7HcHlt1mEqga5CwwQdselV9p2TlaO8SQBe+fVGc55MzDOOXlTb8UmnVrXT/FkY+/KsW94knyOr4/hIP8qO3fJdvj0R9PThrd0+qSuIcFvp7VYXjjURaQMOMvgaR6AAb+tO1shCKDzCgH7V4e/jAJMiAKcElhseh6GofHS7QZgmSJiVw5IxjPXcb1DnuqQ0iBPupZTbSlwJJj2UBeDS/wB5m40jujHpzkZzgDlzrDcFkPEu/Kjuu705yOeMcudXMN0EjQSypq0jJLAajgZI6jNbortGzpdWxzwQce9BqvHlHJApMPnPNKthw28s9UUMUc8RYsjM2krnyPWtvF+EXJlt7lESSSNcPHnSM75Kk+5/TnTFFxCNm0rIjN0DAn7VWXvadI7qODAOoEs+oALjVsfXb9auKlRzpDdY18evBLdSptbBcYnTw4flQeGcJufjzcTKoDR48LZ08sL1PLnR2e7PSpbXEUgCGUvp31bFcZ29asJRL8YjCdBCU/dZGWODuBjccvPyqznvY0wHkVCeWpgM/eofVfYbQLeCllJmpM6E38Un2/Bbv4GS1aJBgDQQ48R15OegxmpPG+z80ljbwooLoU1DUBjCkHfz3pqeZQuosAvUnA+9a/jo9QXvE1EZA1DJ9h50fUPmQNs81P0zIyk7I5JV/s42ScH5xL4vtj+YatM2/FpdPlAdX+wf+qsrzsvKs7TWk4haT51ZdSk9f68uvWpHBezPciRnkMk0oOpyOvkB7/06U51RkuqTcWSG0n5W0yP9TM+aXexnDEFq1yQWki193ucLhSdhy3JPOtXZzgkctlPM4zLmQh87rhc8/XfPXNNnZvgRtrcxOwfJYkgYGDjala44UtvbzGO9BgcEiNcEsSMAavsDjmBvTBVzucAbkRe25KNHs2MLm2Bm196kWVzAvDbZJozLrY6I1/EwY/pv+orXw2Lu+JxBbc2oeNspqBzs2/h2HIbelSeH9nHmsrRkfupYsuhIyPEc7j6A1YW3ZmX4qO5lnDsqkMAukciAF6AZ8+e9Q6owZhN82/8ASs2m92QxbLutt8VS8F4HFcXF73q6gsjYGSACS/i28xjb61XxOTwdwdwswA9N1P8AMmnTg3AGgkuHLhu+bUABjTu536/NVbH2KcWTW3erlpA+rSceW2M+lAxDc2p0lvpdQcO8N0brDp52Xri8dstlFLcRLIUiUID5kqNh9sn0FR+BcNS1sZZLkaRMMuoGMKchVA67/TPpUvjPZOSYW+mZV7lAMFdQJGN8cvLzrbL2dnmhliubgSatOghAukgk74552pYe3IBmudb2nZ7pppuzl2TUDS1427fBK3F0VRbyw2ZtR3i6XyMsOYyoOfXJ/rVjxrhEJ4pChjXTKpZx5MfHufsKmXPZG4ljjWW5Vu6ZdICYGB/F5lsYH361O4/2ckmmjnglEckYI8QyPP8A5NM7ZsgZth38vFK7B0E5doOzn4Ku4lEF4raBQABFgDoB3gqN2c4bHeS3clwokOvQM/hHi5dNsAe1Xs3Z92u4LgyA90mlhj5jhskeQ3NRZ+y0ySySWk4iE27qy5wd91P1J+tUFVuXKHQYvrvTDSdmzFsjMdNNyXrKcnhd1GTkRuFXPTKnH3/nXjjHCI4rG2nQESkoS+Tk+EkfbAx7U0L2QC2T2yP4n3ZyOZyDy6YGKOK9lmltIbcSAGPTliMg4Ujln1pgxDM2h0zekJZwzy2CJOX1lMdFFFctdZYYbGuSQ2ifGKuhdOobYGOfSsUV0cEdH8FzMeNWcV1xVwMDYVmiiucumiiiihCKKKKEIooooQiiiihCKKKKEL//2Q=="/>
          <p:cNvSpPr>
            <a:spLocks noChangeAspect="1" noChangeArrowheads="1"/>
          </p:cNvSpPr>
          <p:nvPr/>
        </p:nvSpPr>
        <p:spPr bwMode="auto">
          <a:xfrm>
            <a:off x="63500" y="-604838"/>
            <a:ext cx="1219200" cy="1238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9" y="133883"/>
            <a:ext cx="2520280" cy="255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3500" y="2996952"/>
            <a:ext cx="9080501" cy="3970318"/>
          </a:xfrm>
          <a:prstGeom prst="rect">
            <a:avLst/>
          </a:prstGeom>
          <a:noFill/>
        </p:spPr>
        <p:txBody>
          <a:bodyPr wrap="square" rtlCol="0">
            <a:spAutoFit/>
          </a:bodyPr>
          <a:lstStyle/>
          <a:p>
            <a:pPr algn="ct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異なる</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教育背景を持つ保健関連職種</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学生</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・医療従事者が</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健康</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増進・疾病予防</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・治療・</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リハビリテーション</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など業務を</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協調</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提供できるようにするため</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、相互</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作用を重要目標として一定期間ともに</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学ぶ</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プロセス」</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5</a:t>
            </a:fld>
            <a:endParaRPr kumimoji="1" lang="ja-JP" altLang="en-US"/>
          </a:p>
        </p:txBody>
      </p:sp>
    </p:spTree>
    <p:extLst>
      <p:ext uri="{BB962C8B-B14F-4D97-AF65-F5344CB8AC3E}">
        <p14:creationId xmlns:p14="http://schemas.microsoft.com/office/powerpoint/2010/main" val="163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hIWExUWGBkZGRgYGSEYHxoiHxwYGh8hGxoiIiYhGyAlHSAbHy8kJScsLCwsHiAxNTAqNSYrLCkBCQoKDgwOGg8PGjUkHiQpNTYyNS8rLCwwMC4wMi41NS0rMDEsKS0qMDIpLDApLzUtLDIqLCw0KiwsKTUvLCwqLP/AABEIAIIAgAMBIgACEQEDEQH/xAAbAAACAgMBAAAAAAAAAAAAAAAABgQFAQMHAv/EAD4QAAIBAwIDBgQDBQcEAwAAAAECAwAEERIhBTFRBhMiQWFxFDKBkUKCoSQzUrHBBxVTYnKS0UNjwuEWIzT/xAAZAQACAwEAAAAAAAAAAAAAAAAAAwECBAX/xAAxEQABAwIDBQcEAgMAAAAAAAABAAIRAzEEEiFBUXGB8BMiYZGhsdEUweHxM2IjMkL/2gAMAwEAAhEDEQA/AO40UUUIRRRUe6vljKKT4nOFHsMk+wG5NSBNlBIF1IrCsCMg5FJaXsnEbnSMrZo2/l3mPInzz06c+dMlxfnX3MAUuANRPyxg8tQG5J8lH3Apz6JbAN/biksrh8kW2ePBTpZlUEsQoHMk4H3pX7ZcUWS0kEMmrBUsVzjGoA+LkfLzqwu4oIF724YzOMbt4jk8gkY2GcHGB5c9qW+LdqzdwTqkJWJUBLHc51LgbbDO+2TTcPS7wcBIBGuz8pGJqgMLSYJB0ufwrXsfxNIrSMTSac6ipbOANRA8XIcutM8UoYAqQwPIg5H3pBteL3FtBA6w95AIhk5IwSWznB29yuKt7bilrKqSRObeSRivh28QxkOvyNzHPcjlVq1ElxdvJ8f0q0K4DQ07AL6ftNLMAMk4HrWarre+JbuZwocg4x8sg8yoP6qeXqN6WxfycPudDktaO2FJ37vPkD5Y6dNxSG0S6QL+/BaX1wyCbe3FOtFR7W9WQuB8yNpYdPMfQjBFSKSRF04EGyKKKKhSiiiihC8yyBQWJwACSegG9InFeMB7oMys4NsBHGvNjL5emV5kcsU19owTbSqD4mRwB18JOPsDSTbSl1txAf2iWFUL/wCEiFlLA+RPXoPWt2FYILiufi3mQ0cVdcOspY1V3K98xMcMSfu4c51HA5kAEn2xnep17YaDHHbnFxu3eHfAPzNJ/EGPl15Y07b+G2arNpX5YI1jXPVvEx9yAn3NYtrrTDLckai5JUdQDojX68/djVXPJMjqbeiu1gDYPUX9fsl/iPCTNIkS6ldMtIobLFmABd5eQXGwOCeYCirDiHAHisZY0ORp2jjTbORvk5dj6k/St14sduIyz/tBJcsvNsDVJkfwYGADy8OOVKMt9NeB5JpjHEuo6Fyc6QGIVcgHAIyWPmK0MzPggw0daLLULKcgiXHx8NvUK+i4ottaxCSYBhHpa3KhidjkbbqT1Jx6UscN4c0lsyjJd5FaJAPn0AhznyADDfqMVLe2sYY1bxyyOoYK2MLkAjUowMb9TVrY3MU6MFlRZ1OlTjCk8kEY8o8ahp9TnPm4dwEtB1N460ST/kIDiNBaetfRSezF1Hdo6SlviRjLH5hpPhKfw6TzHUnOc164lZSyKzoVMoPdzwv8kpGMEA8iRgg7HcDORW+BEZIr0Lh1IVj1UnQwPXTnn/lqfxOyVpijbLcRspx5MmGUj1ALf7RWQvAfI/UXHCPstjWE04P7mx4zp5pc4TxtUuncKyqLYd4jfMpiIBB6kLnB8809o4IBByDuK5vdzFUuO/8A/wBEcXd6v8VHZQG9SBtnzBHSnvgQxbxKT4lRFb0OkbGoxTBAcOCthHmS08fVT6KKKwreiiiihCX+2srxwJLHzilVz7bqc+m+KXI4VDxR2/K6cSMfNIlOdHoNQfPtTP2ukZIRKq6wjeNDyZCCrA/cH0xSkYFitp54WLRsgjiz8ya2JdW9R+oNdLD/AMY49TwuuVif5Dw6jiNPJNsPfd7cd2I8d4PmLZ/dp0HKqqa9eO0ttbQqhMOnJYE40tvt5Yyak8UluEf9n065lRsNyJUFWA9d0P0NInF7+VtMUyhTDqAGMEajk539selWoUs5FtnG3yoxFbswb7eGp+FfcSspmmjmWOORyHdtDHxqQvhyeeEbAx71EtbJo0nCNmIxSEo+FkUgYGVP2LLkH9Bcdn73XZwqm9xG5EY9ueromk4J9sb4rZxSeNI9M0Ur3UwdcLgNjkdB3AjHlsepGcmr53A5I8PL7JfZtIzz4+Ytx90tX1isjRorMsvcxYVh4X8AOFbyPlg7E+dauyy/tK+DWfLIYgE8shQT1HTrU68uCJImn0RCHToiDa3ONJXWw2UbKTy2zhcmrXsdxHu4ZUUq8zSeALyJYbHPmowWPQe9Pe8ikdvW/rikMY11Uax1u64KdpmFlMAItA74Dds/M3y7deX0qzlM3fW/eCPGtvlLE/u36jlWbm1Cxw2y76iNX+lCGcn3OB7tWb9y0zaf+jE5/M4wv2VSfqK5hdm9fj3XVDcvp8+yUu6TLpcb/BvqH/ciJJVPXxaMehpm7Fu725lk+aWR3+hOBj0229KVTCklvBcTNpjEeiUD5pDG3gUep8z0FN/ZN3eDvXAXvGyqjkqABVA9MDP1p+J/j59Rz18lmwv8g4dTwGnmrqiiiuauqiiiihC1XaEowABJBwG5H0PoeRrmk3DtSS/CklCQZbc/vIirZ2H4gNxkeXWuoUo9rezsZYTrJ8PISBr/AA58tRG6Hy1cuvlWzC1A10HasOMpFzcw2cl6trppp7mIHxwyCSHPLBABU/5TnH5/SvPaC0hu0jKpmfUQE+VttmWQ/hC7eI8tsZzg1/DeEXPfs8mlxLG0ZljYNvjwscbjcDcCp3Zy9efU20d3FhJMjaUDIGscwQcjI5HqDinOGU5mm0W6tPWqQ12cZHi836vHWix2Z7NLHlorh1mAwylQNPo6c2HQ535g1L47aO6M8sI1RxS4kR9sFGyCpwcHpvg+dTJ7iGQgXCmCQbKxOn/ZKMA+2c9RRf2Mncy6Z2kUxSDSyqxOVbGGAB5+hpRqOL8zr9WITxTaGFrRp1cG3ukvtBwQ92sujT/9UZDA5DgKikEfhcc9tiM+YqN2Ztw6zDUyuVCx6BlyTnYb/LjnnbkcjAp6/uZpYFSWUrEUQFAoU7BdixyeY8sViwNvAClpEJG8ym4/PKdh7ZJ9Kf8AU9wtuerys30v+QPsPXlC82V+IxI8wJuchTGOfnoWPqp3OrrqJxjAh3N20VxbQsfFIzzTEcj4WAA/yjGPyitXaO9eArgiS8m8CYG0SkgHQOeScDJ3PPYDFQuJcIufiNcZWNY41iWWRgvIYZhnfck749aoxgOp0kH48utiY95HdAmCPnXxi/5VbBw3SkIus4H7q2B8chY58Q/ACcA53wK6ZboQig4yAM42H09KVuyHZ2JWM5k7+TJAk/Dnz0k7sfLV9vOm2lYqoHOgbE7B0ixsnbzRRRRWNbUUUUUIRWueBXUq4DKRgg7g1sooQkTjHYqOE95HcPAvsWC/mXcD3+9QOHcQjtpxO14JzjSwVGJYerHAyMDc9K6URUGXgduxy0EZPXQP+K2txUiKkny+FgfhIdmpwPP5+yVpf7Rlc6I7VpM+RPP8oBohvxrUPw10LbgRvhsddA0kD1OBTb8CFRhCEiYjYhRgeuBjNeeGcNEK4yWc7u55uep/oOQG1R2tIDutjmVPY1Se86eQSnLxDxME4a7leYkfLe+g6iR6jIrMP9oyodMlq0ePIEbflIFNXFOGCZeZR13SQc0PUdR1HIithsVdQJlSQgbkqMH1AOcUdrSI7zZ5lHY1Qe66OQXPb+/juJzOt6IGI0qGRgVHo24zz5dasuD9iYpiJJJ3nX2KhvzNuR7Y96a4uBwKcrBGD10D/ip1S/FQIpyPL4UMwgJzVIPn8/ZeIYQihVAVQMADYCvdFFYlvRRRRQhU3BO0XfibWndmFyrDOeWd+Q6Go/ZftZ8WzqY+7KhSPFnIOR0HLb71QX1x8PNxFeWuMOPzYH/mazZ/sc8R5a7Ik+6gt/QV0TQYWkgXt5SVzBiHhzQTYmfMgJp4Bx34nvSE0rHIUBznVjz5beVW1czsmkEFpbI5j+IdndlODjVgb+wJ+1XMCtZcQihSR3imX5XbVg77g+4/WqVMMJOU74HBMpYo5RmG6T4lOdL/AGX41JPJcrJpxHJpXAxtlxv15CqLshYyTuzNO4SGYkJnOo8/ET5YwMe9RrLiLQQ8QdDhu9AB6ZZxmpGHAzMmTpykqpxJOV8QNecBNXbDi8ltb95FjVqUbjI3z5VcW0hZFJ5kA/pXOeP8FaKwjk76R+80F1ZsjJBII6EcvWuiWX7tP9K/yFKq02tpiNdT9k2jUc+o7NpoPuqxe0H7abXu+SatefQHGMf1o/8AkH7b8Lo/Bq159M4xj+tLfE5Zl4sxt0V5O7GzHAxpGfMVjh1xL/emq4RUcRMSqnIwF28zTuwbE/0m+3ek/UOzZf7xbSNyfqK5f/eizRyTSXMqXJJMaqWCqByGwxv70xXfEI5rS3e5neLVzWPIaQjw8gM4zvypbsKWxO+Le29NZi2umN03HruTdS32Z7QvLDNLORiJm+VcbBQeW+arOyl3pvXhR5WhKagJchgRjyO/X3qDwayElhdZZl0SO40nGcJyPUelXFANBDvD1VDiC4tLf7acEzcS7R5sWuYNv4dQ/wA2ncZqz4PdNJBE7Y1MiscbbkUi2/DgvCZJdTkuACpOVGJPwjyNeL60kt7a1ulnkLkoNOfCBpyAB0wMHPPNWOHYQWg/9EellQYl4Ic4aZQfW6t+1/ZaW4uEeIDSVCudQHJunnt/KpHbbs9LOIjAoJTWp8QXYgdfb9axLx25uJ5IrMRqsRw0j75O4wPqD9ql9nu0LyPJBcKEmi3OOTDqOnl9CKrmqsDTp3RbbB3q2Wi8ubr3jfZI3KLxXsxJ3ds0GnvbcKMHYNjGd/cfqazZcIuJrtbm5VYhGuERW1ddyfqT9qY1vYzpxIp1Z04Yb45461j42PUV7xNQGSuoZHuKT2z4iN/HVP7CnMzu02SLKk7HcHlt1mEqga5CwwQdselV9p2TlaO8SQBe+fVGc55MzDOOXlTb8UmnVrXT/FkY+/KsW94knyOr4/hIP8qO3fJdvj0R9PThrd0+qSuIcFvp7VYXjjURaQMOMvgaR6AAb+tO1shCKDzCgH7V4e/jAJMiAKcElhseh6GofHS7QZgmSJiVw5IxjPXcb1DnuqQ0iBPupZTbSlwJJj2UBeDS/wB5m40jujHpzkZzgDlzrDcFkPEu/Kjuu705yOeMcudXMN0EjQSypq0jJLAajgZI6jNbortGzpdWxzwQce9BqvHlHJApMPnPNKthw28s9UUMUc8RYsjM2krnyPWtvF+EXJlt7lESSSNcPHnSM75Kk+5/TnTFFxCNm0rIjN0DAn7VWXvadI7qODAOoEs+oALjVsfXb9auKlRzpDdY18evBLdSptbBcYnTw4flQeGcJufjzcTKoDR48LZ08sL1PLnR2e7PSpbXEUgCGUvp31bFcZ29asJRL8YjCdBCU/dZGWODuBjccvPyqznvY0wHkVCeWpgM/eofVfYbQLeCllJmpM6E38Un2/Bbv4GS1aJBgDQQ48R15OegxmpPG+z80ljbwooLoU1DUBjCkHfz3pqeZQuosAvUnA+9a/jo9QXvE1EZA1DJ9h50fUPmQNs81P0zIyk7I5JV/s42ScH5xL4vtj+YatM2/FpdPlAdX+wf+qsrzsvKs7TWk4haT51ZdSk9f68uvWpHBezPciRnkMk0oOpyOvkB7/06U51RkuqTcWSG0n5W0yP9TM+aXexnDEFq1yQWki193ucLhSdhy3JPOtXZzgkctlPM4zLmQh87rhc8/XfPXNNnZvgRtrcxOwfJYkgYGDjala44UtvbzGO9BgcEiNcEsSMAavsDjmBvTBVzucAbkRe25KNHs2MLm2Bm196kWVzAvDbZJozLrY6I1/EwY/pv+orXw2Lu+JxBbc2oeNspqBzs2/h2HIbelSeH9nHmsrRkfupYsuhIyPEc7j6A1YW3ZmX4qO5lnDsqkMAukciAF6AZ8+e9Q6owZhN82/8ASs2m92QxbLutt8VS8F4HFcXF73q6gsjYGSACS/i28xjb61XxOTwdwdwswA9N1P8AMmnTg3AGgkuHLhu+bUABjTu536/NVbH2KcWTW3erlpA+rSceW2M+lAxDc2p0lvpdQcO8N0brDp52Xri8dstlFLcRLIUiUID5kqNh9sn0FR+BcNS1sZZLkaRMMuoGMKchVA67/TPpUvjPZOSYW+mZV7lAMFdQJGN8cvLzrbL2dnmhliubgSatOghAukgk74552pYe3IBmudb2nZ7pppuzl2TUDS1427fBK3F0VRbyw2ZtR3i6XyMsOYyoOfXJ/rVjxrhEJ4pChjXTKpZx5MfHufsKmXPZG4ljjWW5Vu6ZdICYGB/F5lsYH361O4/2ckmmjnglEckYI8QyPP8A5NM7ZsgZth38vFK7B0E5doOzn4Ku4lEF4raBQABFgDoB3gqN2c4bHeS3clwokOvQM/hHi5dNsAe1Xs3Z92u4LgyA90mlhj5jhskeQ3NRZ+y0ySySWk4iE27qy5wd91P1J+tUFVuXKHQYvrvTDSdmzFsjMdNNyXrKcnhd1GTkRuFXPTKnH3/nXjjHCI4rG2nQESkoS+Tk+EkfbAx7U0L2QC2T2yP4n3ZyOZyDy6YGKOK9lmltIbcSAGPTliMg4Ujln1pgxDM2h0zekJZwzy2CJOX1lMdFFFctdZYYbGuSQ2ifGKuhdOobYGOfSsUV0cEdH8FzMeNWcV1xVwMDYVmiiucumiiiihCKKKKEIooooQiiiihCKKKKEL//2Q=="/>
          <p:cNvSpPr>
            <a:spLocks noChangeAspect="1" noChangeArrowheads="1"/>
          </p:cNvSpPr>
          <p:nvPr/>
        </p:nvSpPr>
        <p:spPr bwMode="auto">
          <a:xfrm>
            <a:off x="63500" y="-604838"/>
            <a:ext cx="1219200" cy="1238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9" y="133883"/>
            <a:ext cx="2520280" cy="255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3500" y="2996952"/>
            <a:ext cx="9080501" cy="3970318"/>
          </a:xfrm>
          <a:prstGeom prst="rect">
            <a:avLst/>
          </a:prstGeom>
          <a:noFill/>
        </p:spPr>
        <p:txBody>
          <a:bodyPr wrap="square" rtlCol="0">
            <a:spAutoFit/>
          </a:bodyPr>
          <a:lstStyle/>
          <a:p>
            <a:pPr algn="ct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異なる</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教育背景を持つ保健関連職種</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学生</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・医療従事者が</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健康</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増進・疾病予防</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・治療・</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リハビリテーション</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など業務を</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協調</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提供できるようにするため</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、相互</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作用を重要目標として一定期間ともに</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学ぶ</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プロセス</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6</a:t>
            </a:fld>
            <a:endParaRPr kumimoji="1" lang="ja-JP" altLang="en-US"/>
          </a:p>
        </p:txBody>
      </p:sp>
    </p:spTree>
    <p:extLst>
      <p:ext uri="{BB962C8B-B14F-4D97-AF65-F5344CB8AC3E}">
        <p14:creationId xmlns:p14="http://schemas.microsoft.com/office/powerpoint/2010/main" val="4109474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下カーブ矢印 33"/>
          <p:cNvSpPr/>
          <p:nvPr/>
        </p:nvSpPr>
        <p:spPr>
          <a:xfrm rot="10800000">
            <a:off x="6765475" y="4869160"/>
            <a:ext cx="1661723" cy="648072"/>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下カーブ矢印 32"/>
          <p:cNvSpPr/>
          <p:nvPr/>
        </p:nvSpPr>
        <p:spPr>
          <a:xfrm>
            <a:off x="6898412" y="3573016"/>
            <a:ext cx="1661723" cy="648072"/>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450927" y="169049"/>
            <a:ext cx="8229600" cy="1143000"/>
          </a:xfrm>
        </p:spPr>
        <p:txBody>
          <a:bodyPr/>
          <a:lstStyle/>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Interprofessional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とは？</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317989" y="1340768"/>
            <a:ext cx="23264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学習内容</a:t>
            </a:r>
            <a:endParaRPr kumimoji="1" lang="ja-JP" altLang="en-US" sz="3200" dirty="0"/>
          </a:p>
        </p:txBody>
      </p:sp>
      <p:sp>
        <p:nvSpPr>
          <p:cNvPr id="7" name="角丸四角形 6"/>
          <p:cNvSpPr/>
          <p:nvPr/>
        </p:nvSpPr>
        <p:spPr>
          <a:xfrm>
            <a:off x="3375560" y="1340768"/>
            <a:ext cx="23264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学習内容</a:t>
            </a:r>
            <a:endParaRPr kumimoji="1" lang="ja-JP" altLang="en-US" sz="3200" dirty="0"/>
          </a:p>
        </p:txBody>
      </p:sp>
      <p:sp>
        <p:nvSpPr>
          <p:cNvPr id="8" name="角丸四角形 7"/>
          <p:cNvSpPr/>
          <p:nvPr/>
        </p:nvSpPr>
        <p:spPr>
          <a:xfrm>
            <a:off x="6499599" y="1340768"/>
            <a:ext cx="23264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学習内容</a:t>
            </a:r>
            <a:endParaRPr kumimoji="1" lang="ja-JP" altLang="en-US" sz="3200" dirty="0"/>
          </a:p>
        </p:txBody>
      </p:sp>
      <p:sp>
        <p:nvSpPr>
          <p:cNvPr id="9" name="円/楕円 8"/>
          <p:cNvSpPr/>
          <p:nvPr/>
        </p:nvSpPr>
        <p:spPr>
          <a:xfrm>
            <a:off x="384458" y="4293096"/>
            <a:ext cx="59822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182085" y="4293096"/>
            <a:ext cx="59822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979712" y="4293096"/>
            <a:ext cx="59822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109684" y="4293096"/>
            <a:ext cx="59822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a:off x="3907311" y="4221088"/>
            <a:ext cx="531751" cy="648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ひし形 13"/>
          <p:cNvSpPr/>
          <p:nvPr/>
        </p:nvSpPr>
        <p:spPr>
          <a:xfrm>
            <a:off x="4638469" y="4221088"/>
            <a:ext cx="598220" cy="72008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太陽 14"/>
          <p:cNvSpPr/>
          <p:nvPr/>
        </p:nvSpPr>
        <p:spPr>
          <a:xfrm>
            <a:off x="5436096" y="4221088"/>
            <a:ext cx="664689" cy="648072"/>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300192" y="4293096"/>
            <a:ext cx="59822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a:off x="6831944" y="3140968"/>
            <a:ext cx="531751" cy="648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ひし形 17"/>
          <p:cNvSpPr/>
          <p:nvPr/>
        </p:nvSpPr>
        <p:spPr>
          <a:xfrm>
            <a:off x="8028384" y="3140968"/>
            <a:ext cx="598220" cy="72008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太陽 18"/>
          <p:cNvSpPr/>
          <p:nvPr/>
        </p:nvSpPr>
        <p:spPr>
          <a:xfrm>
            <a:off x="6632537" y="5301208"/>
            <a:ext cx="664689" cy="648072"/>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五角形 19"/>
          <p:cNvSpPr/>
          <p:nvPr/>
        </p:nvSpPr>
        <p:spPr>
          <a:xfrm>
            <a:off x="8227791" y="5301208"/>
            <a:ext cx="598220" cy="64807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ハート 20"/>
          <p:cNvSpPr/>
          <p:nvPr/>
        </p:nvSpPr>
        <p:spPr>
          <a:xfrm>
            <a:off x="8360728" y="4365104"/>
            <a:ext cx="583865" cy="50405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上矢印 21"/>
          <p:cNvSpPr/>
          <p:nvPr/>
        </p:nvSpPr>
        <p:spPr>
          <a:xfrm>
            <a:off x="450927" y="2420888"/>
            <a:ext cx="265876" cy="15121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矢印 22"/>
          <p:cNvSpPr/>
          <p:nvPr/>
        </p:nvSpPr>
        <p:spPr>
          <a:xfrm>
            <a:off x="1381492" y="2420888"/>
            <a:ext cx="265876" cy="15121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上矢印 23"/>
          <p:cNvSpPr/>
          <p:nvPr/>
        </p:nvSpPr>
        <p:spPr>
          <a:xfrm>
            <a:off x="2179119" y="2420888"/>
            <a:ext cx="265876" cy="15121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上矢印 24"/>
          <p:cNvSpPr/>
          <p:nvPr/>
        </p:nvSpPr>
        <p:spPr>
          <a:xfrm>
            <a:off x="3309090" y="2420888"/>
            <a:ext cx="265876" cy="15121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上矢印 25"/>
          <p:cNvSpPr/>
          <p:nvPr/>
        </p:nvSpPr>
        <p:spPr>
          <a:xfrm>
            <a:off x="4106717" y="2420888"/>
            <a:ext cx="265876" cy="15121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上矢印 26"/>
          <p:cNvSpPr/>
          <p:nvPr/>
        </p:nvSpPr>
        <p:spPr>
          <a:xfrm>
            <a:off x="4837876" y="2420888"/>
            <a:ext cx="265876" cy="15121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上矢印 27"/>
          <p:cNvSpPr/>
          <p:nvPr/>
        </p:nvSpPr>
        <p:spPr>
          <a:xfrm>
            <a:off x="5635503" y="2420888"/>
            <a:ext cx="265876" cy="15121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右矢印 29"/>
          <p:cNvSpPr/>
          <p:nvPr/>
        </p:nvSpPr>
        <p:spPr>
          <a:xfrm>
            <a:off x="7031350" y="4365104"/>
            <a:ext cx="1262910" cy="432048"/>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右矢印 30"/>
          <p:cNvSpPr/>
          <p:nvPr/>
        </p:nvSpPr>
        <p:spPr>
          <a:xfrm rot="3081793">
            <a:off x="6895859" y="4441641"/>
            <a:ext cx="1651779" cy="398814"/>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左右矢印 31"/>
          <p:cNvSpPr/>
          <p:nvPr/>
        </p:nvSpPr>
        <p:spPr>
          <a:xfrm rot="18914341">
            <a:off x="6837544" y="4363002"/>
            <a:ext cx="1534226" cy="497104"/>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上矢印 34"/>
          <p:cNvSpPr/>
          <p:nvPr/>
        </p:nvSpPr>
        <p:spPr>
          <a:xfrm>
            <a:off x="7563101" y="2276872"/>
            <a:ext cx="199407" cy="108012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51520" y="5157193"/>
            <a:ext cx="2525819" cy="461665"/>
          </a:xfrm>
          <a:prstGeom prst="rect">
            <a:avLst/>
          </a:prstGeom>
          <a:noFill/>
        </p:spPr>
        <p:txBody>
          <a:bodyPr wrap="square" rtlCol="0">
            <a:spAutoFit/>
          </a:bodyPr>
          <a:lstStyle/>
          <a:p>
            <a:r>
              <a:rPr lang="en-US" altLang="ja-JP" sz="2400" dirty="0" err="1" smtClean="0"/>
              <a:t>Uni</a:t>
            </a:r>
            <a:r>
              <a:rPr lang="en-US" altLang="ja-JP" sz="2400" dirty="0" smtClean="0"/>
              <a:t>-</a:t>
            </a:r>
            <a:r>
              <a:rPr kumimoji="1" lang="en-US" altLang="ja-JP" sz="2400" dirty="0" smtClean="0"/>
              <a:t>professional</a:t>
            </a:r>
            <a:endParaRPr kumimoji="1" lang="ja-JP" altLang="en-US" sz="2400" dirty="0"/>
          </a:p>
        </p:txBody>
      </p:sp>
      <p:sp>
        <p:nvSpPr>
          <p:cNvPr id="37" name="テキスト ボックス 36"/>
          <p:cNvSpPr txBox="1"/>
          <p:nvPr/>
        </p:nvSpPr>
        <p:spPr>
          <a:xfrm>
            <a:off x="3043215" y="5157193"/>
            <a:ext cx="2525819" cy="461665"/>
          </a:xfrm>
          <a:prstGeom prst="rect">
            <a:avLst/>
          </a:prstGeom>
          <a:noFill/>
        </p:spPr>
        <p:txBody>
          <a:bodyPr wrap="square" rtlCol="0">
            <a:spAutoFit/>
          </a:bodyPr>
          <a:lstStyle/>
          <a:p>
            <a:r>
              <a:rPr kumimoji="1" lang="en-US" altLang="ja-JP" sz="2400" dirty="0" smtClean="0"/>
              <a:t>Multi-professional</a:t>
            </a:r>
            <a:endParaRPr kumimoji="1" lang="ja-JP" altLang="en-US" sz="2400" dirty="0"/>
          </a:p>
        </p:txBody>
      </p:sp>
      <p:sp>
        <p:nvSpPr>
          <p:cNvPr id="38" name="テキスト ボックス 37"/>
          <p:cNvSpPr txBox="1"/>
          <p:nvPr/>
        </p:nvSpPr>
        <p:spPr>
          <a:xfrm>
            <a:off x="6366661" y="6165305"/>
            <a:ext cx="2525819" cy="461665"/>
          </a:xfrm>
          <a:prstGeom prst="rect">
            <a:avLst/>
          </a:prstGeom>
          <a:noFill/>
        </p:spPr>
        <p:txBody>
          <a:bodyPr wrap="square" rtlCol="0">
            <a:spAutoFit/>
          </a:bodyPr>
          <a:lstStyle/>
          <a:p>
            <a:r>
              <a:rPr kumimoji="1" lang="en-US" altLang="ja-JP" sz="2400" dirty="0" err="1" smtClean="0"/>
              <a:t>Interprofessional</a:t>
            </a:r>
            <a:endParaRPr kumimoji="1" lang="ja-JP" altLang="en-US" sz="2400" dirty="0"/>
          </a:p>
        </p:txBody>
      </p:sp>
      <p:sp>
        <p:nvSpPr>
          <p:cNvPr id="3" name="フッター プレースホルダー 2"/>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4" name="スライド番号プレースホルダー 3"/>
          <p:cNvSpPr>
            <a:spLocks noGrp="1"/>
          </p:cNvSpPr>
          <p:nvPr>
            <p:ph type="sldNum" sz="quarter" idx="12"/>
          </p:nvPr>
        </p:nvSpPr>
        <p:spPr/>
        <p:txBody>
          <a:bodyPr/>
          <a:lstStyle/>
          <a:p>
            <a:fld id="{B6467025-07D8-4F95-9891-3A6150135CD8}" type="slidenum">
              <a:rPr kumimoji="1" lang="ja-JP" altLang="en-US" smtClean="0"/>
              <a:t>7</a:t>
            </a:fld>
            <a:endParaRPr kumimoji="1" lang="ja-JP" altLang="en-US"/>
          </a:p>
        </p:txBody>
      </p:sp>
    </p:spTree>
    <p:extLst>
      <p:ext uri="{BB962C8B-B14F-4D97-AF65-F5344CB8AC3E}">
        <p14:creationId xmlns:p14="http://schemas.microsoft.com/office/powerpoint/2010/main" val="330954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197768"/>
            <a:ext cx="8229600" cy="1143000"/>
          </a:xfrm>
        </p:spPr>
        <p:txBody>
          <a:bodyPr/>
          <a:lstStyle/>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Interprofessionalism</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とは？</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51520" y="1412776"/>
            <a:ext cx="8784976" cy="4724400"/>
          </a:xfrm>
        </p:spPr>
        <p:txBody>
          <a:bodyPr>
            <a:normAutofit fontScale="92500"/>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様々な</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専門職が統合・凝集し、患者ためのケアを提供するための価値観。</a:t>
            </a:r>
            <a:endPar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専門職同士の相互関係性と協働の仕方に焦点。</a:t>
            </a: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Professional</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な個々の成長、専門職としての成長が、組織の成長、国や地域社会全体の健康へと連動</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し、</a:t>
            </a:r>
            <a:r>
              <a:rPr lang="en-US" altLang="ja-JP" sz="3200" dirty="0" err="1" smtClean="0">
                <a:latin typeface="メイリオ" panose="020B0604030504040204" pitchFamily="50" charset="-128"/>
                <a:ea typeface="メイリオ" panose="020B0604030504040204" pitchFamily="50" charset="-128"/>
                <a:cs typeface="メイリオ" panose="020B0604030504040204" pitchFamily="50" charset="-128"/>
              </a:rPr>
              <a:t>Interprofessional</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医療と福祉</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を　つくり</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、包括的かつダイナミックなものとしてとらえる価値観。</a:t>
            </a: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Professional</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はみな</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Inter-professional</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ある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5496" y="6290156"/>
            <a:ext cx="9036496" cy="523220"/>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D‘Amour</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D, </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Oandasan</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I. </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Interprofessionality</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as the field of </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interprofessional</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practice and </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interprofessional</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education: An emerging concept. Journal of </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Interprofessioanl</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Care.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2005;19:8–20</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フッター プレースホルダー 4"/>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6" name="スライド番号プレースホルダー 5"/>
          <p:cNvSpPr>
            <a:spLocks noGrp="1"/>
          </p:cNvSpPr>
          <p:nvPr>
            <p:ph type="sldNum" sz="quarter" idx="12"/>
          </p:nvPr>
        </p:nvSpPr>
        <p:spPr/>
        <p:txBody>
          <a:bodyPr/>
          <a:lstStyle/>
          <a:p>
            <a:fld id="{B6467025-07D8-4F95-9891-3A6150135CD8}" type="slidenum">
              <a:rPr kumimoji="1" lang="ja-JP" altLang="en-US" smtClean="0"/>
              <a:t>8</a:t>
            </a:fld>
            <a:endParaRPr kumimoji="1" lang="ja-JP" altLang="en-US"/>
          </a:p>
        </p:txBody>
      </p:sp>
    </p:spTree>
    <p:extLst>
      <p:ext uri="{BB962C8B-B14F-4D97-AF65-F5344CB8AC3E}">
        <p14:creationId xmlns:p14="http://schemas.microsoft.com/office/powerpoint/2010/main" val="96227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9896"/>
            <a:ext cx="9001000" cy="1143000"/>
          </a:xfrm>
        </p:spPr>
        <p:txBody>
          <a:bodyPr>
            <a:normAutofit fontScale="90000"/>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医学教育で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なぜ</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連携について学ぶ必要があるか？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筑波朝勉強会　</a:t>
            </a:r>
            <a:r>
              <a:rPr kumimoji="1" lang="en-US" altLang="ja-JP" smtClean="0"/>
              <a:t>2016</a:t>
            </a:r>
            <a:r>
              <a:rPr kumimoji="1" lang="ja-JP" altLang="en-US" smtClean="0"/>
              <a:t>年</a:t>
            </a:r>
            <a:r>
              <a:rPr kumimoji="1" lang="en-US" altLang="ja-JP" smtClean="0"/>
              <a:t>7</a:t>
            </a:r>
            <a:r>
              <a:rPr kumimoji="1" lang="ja-JP" altLang="en-US" smtClean="0"/>
              <a:t>月</a:t>
            </a:r>
            <a:r>
              <a:rPr kumimoji="1" lang="en-US" altLang="ja-JP" smtClean="0"/>
              <a:t>14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B6467025-07D8-4F95-9891-3A6150135CD8}" type="slidenum">
              <a:rPr kumimoji="1" lang="ja-JP" altLang="en-US" smtClean="0"/>
              <a:t>9</a:t>
            </a:fld>
            <a:endParaRPr kumimoji="1" lang="ja-JP"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3573016"/>
            <a:ext cx="4247240" cy="238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629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2375</Words>
  <Application>Microsoft Office PowerPoint</Application>
  <PresentationFormat>画面に合わせる (4:3)</PresentationFormat>
  <Paragraphs>304</Paragraphs>
  <Slides>32</Slides>
  <Notes>10</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Office ​​テーマ</vt:lpstr>
      <vt:lpstr>医学教育における　　　　　　　IPE：Interprofessional educationの　　意義について </vt:lpstr>
      <vt:lpstr>概要</vt:lpstr>
      <vt:lpstr>IPE/IPWの必要性</vt:lpstr>
      <vt:lpstr>PowerPoint プレゼンテーション</vt:lpstr>
      <vt:lpstr>PowerPoint プレゼンテーション</vt:lpstr>
      <vt:lpstr>PowerPoint プレゼンテーション</vt:lpstr>
      <vt:lpstr>Interprofessionalとは？</vt:lpstr>
      <vt:lpstr>Interprofessionalismとは？</vt:lpstr>
      <vt:lpstr>医学教育では なぜ連携について学ぶ必要があるか？</vt:lpstr>
      <vt:lpstr>医師の社会化</vt:lpstr>
      <vt:lpstr>医師に対する/医師の連携に関する認識</vt:lpstr>
      <vt:lpstr>スタンフォード監獄実験</vt:lpstr>
      <vt:lpstr>医師のヒエラルキーの顕在化</vt:lpstr>
      <vt:lpstr>Professional socialization</vt:lpstr>
      <vt:lpstr>医学教育のカリキュラムにIPE</vt:lpstr>
      <vt:lpstr>医学教育のカリキュラムに どのようにIPEが 組み込まれているか？</vt:lpstr>
      <vt:lpstr>医学教育カリキュラム</vt:lpstr>
      <vt:lpstr>医学教育カリキュラムにおけるIPE</vt:lpstr>
      <vt:lpstr>筑波大学の医学教育カリキュラム</vt:lpstr>
      <vt:lpstr>１年次（入学直後） 早期体験実習</vt:lpstr>
      <vt:lpstr> 2年次：合同TBL </vt:lpstr>
      <vt:lpstr> 3年次：ケア･コロキウム（チームワーク演習）</vt:lpstr>
      <vt:lpstr>５年次　地域医療実習</vt:lpstr>
      <vt:lpstr>学生レポートより</vt:lpstr>
      <vt:lpstr>臨床研修・専門医研修</vt:lpstr>
      <vt:lpstr>臨床研修・専門医研修</vt:lpstr>
      <vt:lpstr>研修医の学び</vt:lpstr>
      <vt:lpstr>医学教育カリキュラムの中のIPEの効用</vt:lpstr>
      <vt:lpstr>連携の社会化:Interprofessional socialization8)</vt:lpstr>
      <vt:lpstr>連携の社会化:Interprofessional socialization</vt:lpstr>
      <vt:lpstr>連携の社会化:Interprofessional socialization</vt:lpstr>
      <vt:lpstr>Take home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35</cp:revision>
  <dcterms:created xsi:type="dcterms:W3CDTF">2016-03-12T04:14:50Z</dcterms:created>
  <dcterms:modified xsi:type="dcterms:W3CDTF">2016-07-13T22:16:51Z</dcterms:modified>
</cp:coreProperties>
</file>